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iXlHP1yBX1+WimvIu4+KeG1uNT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4"/>
          <p:cNvSpPr/>
          <p:nvPr>
            <p:ph idx="2" type="pic"/>
          </p:nvPr>
        </p:nvSpPr>
        <p:spPr>
          <a:xfrm>
            <a:off x="5183188" y="987425"/>
            <a:ext cx="6172200" cy="4873625"/>
          </a:xfrm>
          <a:prstGeom prst="rect">
            <a:avLst/>
          </a:prstGeom>
          <a:noFill/>
          <a:ln>
            <a:noFill/>
          </a:ln>
        </p:spPr>
      </p:sp>
      <p:sp>
        <p:nvSpPr>
          <p:cNvPr id="64" name="Google Shape;64;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86" name="Google Shape;86;p1"/>
          <p:cNvSpPr txBox="1"/>
          <p:nvPr>
            <p:ph type="ctrTitle"/>
          </p:nvPr>
        </p:nvSpPr>
        <p:spPr>
          <a:xfrm>
            <a:off x="804672" y="940391"/>
            <a:ext cx="10021446" cy="29444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Calibri"/>
              <a:buNone/>
            </a:pPr>
            <a:r>
              <a:rPr lang="en-US" sz="5200">
                <a:solidFill>
                  <a:schemeClr val="dk2"/>
                </a:solidFill>
              </a:rPr>
              <a:t>REGRESSION PROJECT</a:t>
            </a:r>
            <a:endParaRPr/>
          </a:p>
        </p:txBody>
      </p:sp>
      <p:sp>
        <p:nvSpPr>
          <p:cNvPr id="87" name="Google Shape;87;p1"/>
          <p:cNvSpPr txBox="1"/>
          <p:nvPr>
            <p:ph idx="1" type="subTitle"/>
          </p:nvPr>
        </p:nvSpPr>
        <p:spPr>
          <a:xfrm>
            <a:off x="804672" y="4123688"/>
            <a:ext cx="9416898" cy="7236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2400"/>
              <a:buNone/>
            </a:pPr>
            <a:r>
              <a:rPr lang="en-US">
                <a:solidFill>
                  <a:schemeClr val="dk2"/>
                </a:solidFill>
              </a:rPr>
              <a:t>Motor Speed Prediction using Regression Analysis</a:t>
            </a:r>
            <a:endParaRPr sz="2800">
              <a:solidFill>
                <a:schemeClr val="dk2"/>
              </a:solidFill>
            </a:endParaRPr>
          </a:p>
        </p:txBody>
      </p:sp>
      <p:grpSp>
        <p:nvGrpSpPr>
          <p:cNvPr id="88" name="Google Shape;88;p1"/>
          <p:cNvGrpSpPr/>
          <p:nvPr/>
        </p:nvGrpSpPr>
        <p:grpSpPr>
          <a:xfrm>
            <a:off x="-305" y="-1298"/>
            <a:ext cx="2514948" cy="2174333"/>
            <a:chOff x="-305" y="-4155"/>
            <a:chExt cx="2514948" cy="2174333"/>
          </a:xfrm>
        </p:grpSpPr>
        <p:sp>
          <p:nvSpPr>
            <p:cNvPr id="89" name="Google Shape;89;p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92" name="Google Shape;92;p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93" name="Google Shape;93;p1"/>
          <p:cNvGrpSpPr/>
          <p:nvPr/>
        </p:nvGrpSpPr>
        <p:grpSpPr>
          <a:xfrm flipH="1" rot="5400000">
            <a:off x="8304973" y="939510"/>
            <a:ext cx="4826538" cy="2947516"/>
            <a:chOff x="6867015" y="-1"/>
            <a:chExt cx="5324985" cy="3251912"/>
          </a:xfrm>
        </p:grpSpPr>
        <p:sp>
          <p:nvSpPr>
            <p:cNvPr id="94" name="Google Shape;94;p1"/>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87">
                                            <p:txEl>
                                              <p:pRg end="0" st="0"/>
                                            </p:txEl>
                                          </p:spTgt>
                                        </p:tgtEl>
                                        <p:attrNameLst>
                                          <p:attrName>style.visibility</p:attrName>
                                        </p:attrNameLst>
                                      </p:cBhvr>
                                      <p:to>
                                        <p:strVal val="visible"/>
                                      </p:to>
                                    </p:set>
                                    <p:animEffect filter="fade" transition="in">
                                      <p:cBhvr>
                                        <p:cTn dur="400"/>
                                        <p:tgtEl>
                                          <p:spTgt spid="87">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86"/>
                                        </p:tgtEl>
                                        <p:attrNameLst>
                                          <p:attrName>style.visibility</p:attrName>
                                        </p:attrNameLst>
                                      </p:cBhvr>
                                      <p:to>
                                        <p:strVal val="visible"/>
                                      </p:to>
                                    </p:set>
                                    <p:animEffect filter="fade" transition="in">
                                      <p:cBhvr>
                                        <p:cTn dur="4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10"/>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9" name="Google Shape;229;p10"/>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230" name="Google Shape;230;p10"/>
          <p:cNvSpPr txBox="1"/>
          <p:nvPr>
            <p:ph type="title"/>
          </p:nvPr>
        </p:nvSpPr>
        <p:spPr>
          <a:xfrm>
            <a:off x="804672" y="1401859"/>
            <a:ext cx="4130185" cy="40542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Feature Description</a:t>
            </a:r>
            <a:endParaRPr/>
          </a:p>
        </p:txBody>
      </p:sp>
      <p:grpSp>
        <p:nvGrpSpPr>
          <p:cNvPr id="231" name="Google Shape;231;p10"/>
          <p:cNvGrpSpPr/>
          <p:nvPr/>
        </p:nvGrpSpPr>
        <p:grpSpPr>
          <a:xfrm flipH="1">
            <a:off x="13839" y="0"/>
            <a:ext cx="4324865" cy="2641149"/>
            <a:chOff x="6867015" y="-1"/>
            <a:chExt cx="5324985" cy="3251912"/>
          </a:xfrm>
        </p:grpSpPr>
        <p:sp>
          <p:nvSpPr>
            <p:cNvPr id="232" name="Google Shape;232;p10"/>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10"/>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10"/>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5" name="Google Shape;235;p10"/>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36" name="Google Shape;236;p10"/>
          <p:cNvSpPr txBox="1"/>
          <p:nvPr>
            <p:ph idx="1" type="body"/>
          </p:nvPr>
        </p:nvSpPr>
        <p:spPr>
          <a:xfrm>
            <a:off x="5257800" y="683811"/>
            <a:ext cx="6128539" cy="5994801"/>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ambient - the temperature of the surroundings of the motor</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coolant - the temperature of the coolant used in the motor</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u_d - the D component of the voltage</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u_q - the Q component of the voltage</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motor_speed - the speed of the motor</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torque - the torque generated in the motor</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i_d - the D component of the current</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i_q - the Q component of the current</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pm - the temperature of the permanent magnet rotor</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stator_yoke - the temperature of the stator's yoke which is the main body</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stator_tooth - the temperature of the stator's tooth to which the winding is wound</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stator_winding - the temperature of the stator's winding that carries the current</a:t>
            </a:r>
            <a:endParaRPr sz="1600">
              <a:solidFill>
                <a:schemeClr val="dk2"/>
              </a:solidFill>
            </a:endParaRPr>
          </a:p>
        </p:txBody>
      </p:sp>
      <p:grpSp>
        <p:nvGrpSpPr>
          <p:cNvPr id="237" name="Google Shape;237;p10"/>
          <p:cNvGrpSpPr/>
          <p:nvPr/>
        </p:nvGrpSpPr>
        <p:grpSpPr>
          <a:xfrm rot="10800000">
            <a:off x="8535970" y="4114799"/>
            <a:ext cx="3655725" cy="2743201"/>
            <a:chOff x="-305" y="-1"/>
            <a:chExt cx="3832880" cy="2876136"/>
          </a:xfrm>
        </p:grpSpPr>
        <p:sp>
          <p:nvSpPr>
            <p:cNvPr id="238" name="Google Shape;238;p10"/>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10"/>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10"/>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10"/>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11"/>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1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248" name="Google Shape;248;p11"/>
          <p:cNvGrpSpPr/>
          <p:nvPr/>
        </p:nvGrpSpPr>
        <p:grpSpPr>
          <a:xfrm>
            <a:off x="7867135" y="0"/>
            <a:ext cx="4324865" cy="2641149"/>
            <a:chOff x="6867015" y="-1"/>
            <a:chExt cx="5324985" cy="3251912"/>
          </a:xfrm>
        </p:grpSpPr>
        <p:sp>
          <p:nvSpPr>
            <p:cNvPr id="249" name="Google Shape;249;p11"/>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p11"/>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11"/>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 name="Google Shape;252;p11"/>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3" name="Google Shape;253;p11"/>
          <p:cNvSpPr txBox="1"/>
          <p:nvPr>
            <p:ph idx="1" type="body"/>
          </p:nvPr>
        </p:nvSpPr>
        <p:spPr>
          <a:xfrm>
            <a:off x="1179226" y="1321410"/>
            <a:ext cx="9833548" cy="4533968"/>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The next step is to check for duplicate rows and missing values. This dataset does not have any duplicate rows or missing values.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After that is done, the next step is to check for any errors in the data types of the variables, and the data types of variables in this dataset are accurate.</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In the beginning itself we can easily identify and drop some unwanted columns in the dataset. These columns will disturb the analysis of other columns. In this dataset the </a:t>
            </a:r>
            <a:r>
              <a:rPr b="1" lang="en-US" sz="1600">
                <a:solidFill>
                  <a:schemeClr val="dk2"/>
                </a:solidFill>
              </a:rPr>
              <a:t>profile_id</a:t>
            </a:r>
            <a:r>
              <a:rPr lang="en-US" sz="1600">
                <a:solidFill>
                  <a:schemeClr val="dk2"/>
                </a:solidFill>
              </a:rPr>
              <a:t> is one such column. So it is dropped.</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next step would be to check for correlations between different columns in the dataset. This will give us some idea as to which variables are strongly related to the motor speed.</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When the correlations are obtained, the variables </a:t>
            </a:r>
            <a:r>
              <a:rPr b="1" lang="en-US" sz="1600">
                <a:solidFill>
                  <a:schemeClr val="dk2"/>
                </a:solidFill>
              </a:rPr>
              <a:t>u_q</a:t>
            </a:r>
            <a:r>
              <a:rPr lang="en-US" sz="1600">
                <a:solidFill>
                  <a:schemeClr val="dk2"/>
                </a:solidFill>
              </a:rPr>
              <a:t> and </a:t>
            </a:r>
            <a:r>
              <a:rPr b="1" lang="en-US" sz="1600">
                <a:solidFill>
                  <a:schemeClr val="dk2"/>
                </a:solidFill>
              </a:rPr>
              <a:t>i_d</a:t>
            </a:r>
            <a:r>
              <a:rPr lang="en-US" sz="1600">
                <a:solidFill>
                  <a:schemeClr val="dk2"/>
                </a:solidFill>
              </a:rPr>
              <a:t> have strong correlation with motor speed and also the variables </a:t>
            </a:r>
            <a:r>
              <a:rPr b="1" lang="en-US" sz="1600">
                <a:solidFill>
                  <a:schemeClr val="dk2"/>
                </a:solidFill>
              </a:rPr>
              <a:t>pm, stator_yoke,</a:t>
            </a:r>
            <a:r>
              <a:rPr lang="en-US" sz="1600">
                <a:solidFill>
                  <a:schemeClr val="dk2"/>
                </a:solidFill>
              </a:rPr>
              <a:t> </a:t>
            </a:r>
            <a:r>
              <a:rPr b="1" lang="en-US" sz="1600">
                <a:solidFill>
                  <a:schemeClr val="dk2"/>
                </a:solidFill>
              </a:rPr>
              <a:t>stator_tooth</a:t>
            </a:r>
            <a:r>
              <a:rPr lang="en-US" sz="1600">
                <a:solidFill>
                  <a:schemeClr val="dk2"/>
                </a:solidFill>
              </a:rPr>
              <a:t>, and </a:t>
            </a:r>
            <a:r>
              <a:rPr b="1" lang="en-US" sz="1600">
                <a:solidFill>
                  <a:schemeClr val="dk2"/>
                </a:solidFill>
              </a:rPr>
              <a:t>stator_winding</a:t>
            </a:r>
            <a:r>
              <a:rPr lang="en-US" sz="1600">
                <a:solidFill>
                  <a:schemeClr val="dk2"/>
                </a:solidFill>
              </a:rPr>
              <a:t> have some high correlations among themselves. This will cause multi-collinearity issues and should be dealt with before model building.</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Before proceeding to deal with the multi-collinearity issues, the outliers should be checked and dealt with.</a:t>
            </a:r>
            <a:endParaRPr/>
          </a:p>
          <a:p>
            <a:pPr indent="0" lvl="0" marL="0" rtl="0" algn="l">
              <a:lnSpc>
                <a:spcPct val="90000"/>
              </a:lnSpc>
              <a:spcBef>
                <a:spcPts val="1000"/>
              </a:spcBef>
              <a:spcAft>
                <a:spcPts val="0"/>
              </a:spcAft>
              <a:buClr>
                <a:schemeClr val="dk1"/>
              </a:buClr>
              <a:buSzPts val="1600"/>
              <a:buNone/>
            </a:pPr>
            <a:r>
              <a:t/>
            </a:r>
            <a:endParaRPr sz="1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12"/>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9" name="Google Shape;259;p12"/>
          <p:cNvSpPr/>
          <p:nvPr/>
        </p:nvSpPr>
        <p:spPr>
          <a:xfrm>
            <a:off x="-9611"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0" name="Google Shape;260;p12"/>
          <p:cNvSpPr txBox="1"/>
          <p:nvPr>
            <p:ph type="title"/>
          </p:nvPr>
        </p:nvSpPr>
        <p:spPr>
          <a:xfrm>
            <a:off x="804672" y="338328"/>
            <a:ext cx="5011473" cy="17739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lang="en-US" sz="3600">
                <a:solidFill>
                  <a:schemeClr val="dk2"/>
                </a:solidFill>
              </a:rPr>
              <a:t>Outlier Detection</a:t>
            </a:r>
            <a:endParaRPr sz="3600">
              <a:solidFill>
                <a:schemeClr val="dk2"/>
              </a:solidFill>
            </a:endParaRPr>
          </a:p>
        </p:txBody>
      </p:sp>
      <p:grpSp>
        <p:nvGrpSpPr>
          <p:cNvPr id="261" name="Google Shape;261;p12"/>
          <p:cNvGrpSpPr/>
          <p:nvPr/>
        </p:nvGrpSpPr>
        <p:grpSpPr>
          <a:xfrm flipH="1" rot="-5400000">
            <a:off x="-179919" y="170310"/>
            <a:ext cx="2514948" cy="2174333"/>
            <a:chOff x="-305" y="-4155"/>
            <a:chExt cx="2514948" cy="2174333"/>
          </a:xfrm>
        </p:grpSpPr>
        <p:sp>
          <p:nvSpPr>
            <p:cNvPr id="262" name="Google Shape;262;p12"/>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12"/>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12"/>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265" name="Google Shape;265;p12"/>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66" name="Google Shape;266;p12"/>
          <p:cNvSpPr txBox="1"/>
          <p:nvPr>
            <p:ph idx="1" type="body"/>
          </p:nvPr>
        </p:nvSpPr>
        <p:spPr>
          <a:xfrm>
            <a:off x="4702853" y="338328"/>
            <a:ext cx="6681988" cy="2804245"/>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The outliers can be detected using the box plots.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In the box plots I found that the </a:t>
            </a:r>
            <a:r>
              <a:rPr b="1" lang="en-US" sz="1600">
                <a:solidFill>
                  <a:schemeClr val="dk2"/>
                </a:solidFill>
              </a:rPr>
              <a:t>ambient</a:t>
            </a:r>
            <a:r>
              <a:rPr lang="en-US" sz="1600">
                <a:solidFill>
                  <a:schemeClr val="dk2"/>
                </a:solidFill>
              </a:rPr>
              <a:t>, </a:t>
            </a:r>
            <a:r>
              <a:rPr b="1" lang="en-US" sz="1600">
                <a:solidFill>
                  <a:schemeClr val="dk2"/>
                </a:solidFill>
              </a:rPr>
              <a:t>torque</a:t>
            </a:r>
            <a:r>
              <a:rPr lang="en-US" sz="1600">
                <a:solidFill>
                  <a:schemeClr val="dk2"/>
                </a:solidFill>
              </a:rPr>
              <a:t>, and </a:t>
            </a:r>
            <a:r>
              <a:rPr b="1" lang="en-US" sz="1600">
                <a:solidFill>
                  <a:schemeClr val="dk2"/>
                </a:solidFill>
              </a:rPr>
              <a:t>i_q</a:t>
            </a:r>
            <a:r>
              <a:rPr lang="en-US" sz="1600">
                <a:solidFill>
                  <a:schemeClr val="dk2"/>
                </a:solidFill>
              </a:rPr>
              <a:t> columns have some very high amount of outliers.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Using the box plots math I calculated the number of outliers in these columns. The number of observations containing these outliers are around 15% of the total data. So, I removed these observations instead of dropping those columns.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box plot before (top one) and after (bottom one) removing the outliers can be seen here.</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After removing these observations the outliers dropped significantly.</a:t>
            </a:r>
            <a:endParaRPr/>
          </a:p>
        </p:txBody>
      </p:sp>
      <p:pic>
        <p:nvPicPr>
          <p:cNvPr descr="A picture containing text, screenshot, diagram, colorfulness&#10;&#10;Description automatically generated" id="267" name="Google Shape;267;p12"/>
          <p:cNvPicPr preferRelativeResize="0"/>
          <p:nvPr/>
        </p:nvPicPr>
        <p:blipFill rotWithShape="1">
          <a:blip r:embed="rId3">
            <a:alphaModFix/>
          </a:blip>
          <a:srcRect b="6653" l="0" r="4" t="7366"/>
          <a:stretch/>
        </p:blipFill>
        <p:spPr>
          <a:xfrm>
            <a:off x="6086677" y="3353466"/>
            <a:ext cx="4593173" cy="2695476"/>
          </a:xfrm>
          <a:prstGeom prst="rect">
            <a:avLst/>
          </a:prstGeom>
          <a:noFill/>
          <a:ln>
            <a:noFill/>
          </a:ln>
          <a:effectLst>
            <a:outerShdw blurRad="292100" rotWithShape="0" algn="tl" dir="2700000" dist="139700">
              <a:srgbClr val="333333">
                <a:alpha val="64705"/>
              </a:srgbClr>
            </a:outerShdw>
          </a:effectLst>
        </p:spPr>
      </p:pic>
      <p:pic>
        <p:nvPicPr>
          <p:cNvPr descr="Before removing observations" id="268" name="Google Shape;268;p12"/>
          <p:cNvPicPr preferRelativeResize="0"/>
          <p:nvPr/>
        </p:nvPicPr>
        <p:blipFill rotWithShape="1">
          <a:blip r:embed="rId4">
            <a:alphaModFix/>
          </a:blip>
          <a:srcRect b="8062" l="0" r="4" t="5322"/>
          <a:stretch/>
        </p:blipFill>
        <p:spPr>
          <a:xfrm>
            <a:off x="911120" y="3353466"/>
            <a:ext cx="4593203" cy="2695476"/>
          </a:xfrm>
          <a:prstGeom prst="rect">
            <a:avLst/>
          </a:prstGeom>
          <a:noFill/>
          <a:ln>
            <a:noFill/>
          </a:ln>
          <a:effectLst>
            <a:outerShdw blurRad="292100" rotWithShape="0" algn="tl" dir="2700000" dist="139700">
              <a:srgbClr val="333333">
                <a:alpha val="64705"/>
              </a:srgbClr>
            </a:outerShdw>
          </a:effectLst>
        </p:spPr>
      </p:pic>
      <p:sp>
        <p:nvSpPr>
          <p:cNvPr id="269" name="Google Shape;269;p12"/>
          <p:cNvSpPr txBox="1"/>
          <p:nvPr/>
        </p:nvSpPr>
        <p:spPr>
          <a:xfrm>
            <a:off x="1837922" y="63321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Before removing outliers</a:t>
            </a:r>
            <a:endParaRPr b="0" i="0" sz="1800" u="none" cap="none" strike="noStrike">
              <a:solidFill>
                <a:schemeClr val="dk1"/>
              </a:solidFill>
              <a:latin typeface="Calibri"/>
              <a:ea typeface="Calibri"/>
              <a:cs typeface="Calibri"/>
              <a:sym typeface="Calibri"/>
            </a:endParaRPr>
          </a:p>
        </p:txBody>
      </p:sp>
      <p:sp>
        <p:nvSpPr>
          <p:cNvPr id="270" name="Google Shape;270;p12"/>
          <p:cNvSpPr txBox="1"/>
          <p:nvPr/>
        </p:nvSpPr>
        <p:spPr>
          <a:xfrm>
            <a:off x="6989471" y="6332111"/>
            <a:ext cx="278612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After removing outliers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13"/>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13"/>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7" name="Google Shape;277;p13"/>
          <p:cNvSpPr txBox="1"/>
          <p:nvPr>
            <p:ph type="title"/>
          </p:nvPr>
        </p:nvSpPr>
        <p:spPr>
          <a:xfrm>
            <a:off x="1179576" y="992129"/>
            <a:ext cx="9829800" cy="71413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4000"/>
              <a:buFont typeface="Calibri"/>
              <a:buNone/>
            </a:pPr>
            <a:r>
              <a:rPr lang="en-US" sz="4000">
                <a:solidFill>
                  <a:schemeClr val="dk2"/>
                </a:solidFill>
              </a:rPr>
              <a:t>Checking Correlations Again</a:t>
            </a:r>
            <a:endParaRPr/>
          </a:p>
        </p:txBody>
      </p:sp>
      <p:grpSp>
        <p:nvGrpSpPr>
          <p:cNvPr id="278" name="Google Shape;278;p13"/>
          <p:cNvGrpSpPr/>
          <p:nvPr/>
        </p:nvGrpSpPr>
        <p:grpSpPr>
          <a:xfrm>
            <a:off x="-305" y="-1"/>
            <a:ext cx="3362070" cy="2522848"/>
            <a:chOff x="-305" y="-1"/>
            <a:chExt cx="3832880" cy="2876136"/>
          </a:xfrm>
        </p:grpSpPr>
        <p:sp>
          <p:nvSpPr>
            <p:cNvPr id="279" name="Google Shape;279;p13"/>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0" name="Google Shape;280;p13"/>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1" name="Google Shape;281;p13"/>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2" name="Google Shape;282;p13"/>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A picture containing pattern, design&#10;&#10;Description automatically generated" id="283" name="Google Shape;283;p13"/>
          <p:cNvPicPr preferRelativeResize="0"/>
          <p:nvPr/>
        </p:nvPicPr>
        <p:blipFill rotWithShape="1">
          <a:blip r:embed="rId3">
            <a:alphaModFix/>
          </a:blip>
          <a:srcRect b="4923" l="0" r="0" t="0"/>
          <a:stretch/>
        </p:blipFill>
        <p:spPr>
          <a:xfrm>
            <a:off x="519028" y="1828866"/>
            <a:ext cx="4957161" cy="469840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84" name="Google Shape;284;p13"/>
          <p:cNvSpPr txBox="1"/>
          <p:nvPr>
            <p:ph idx="1" type="body"/>
          </p:nvPr>
        </p:nvSpPr>
        <p:spPr>
          <a:xfrm>
            <a:off x="6354871" y="2827419"/>
            <a:ext cx="5029200" cy="322762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After removing the outliers we should check the correlations again. These can be checked using the correlation matrix or the pair-plots that contain the scatter plots between all the variable pairs.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correlation between the motor speed and the </a:t>
            </a:r>
            <a:r>
              <a:rPr b="1" lang="en-US" sz="1600">
                <a:solidFill>
                  <a:schemeClr val="dk2"/>
                </a:solidFill>
              </a:rPr>
              <a:t>u_q, i_q</a:t>
            </a:r>
            <a:r>
              <a:rPr lang="en-US" sz="1600">
                <a:solidFill>
                  <a:schemeClr val="dk2"/>
                </a:solidFill>
              </a:rPr>
              <a:t> variables have improved after removing outliers.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pair-plots of all the variable pairs can be seen here.</a:t>
            </a:r>
            <a:endParaRPr/>
          </a:p>
        </p:txBody>
      </p:sp>
      <p:grpSp>
        <p:nvGrpSpPr>
          <p:cNvPr id="285" name="Google Shape;285;p13"/>
          <p:cNvGrpSpPr/>
          <p:nvPr/>
        </p:nvGrpSpPr>
        <p:grpSpPr>
          <a:xfrm flipH="1" rot="5400000">
            <a:off x="10186037" y="4852038"/>
            <a:ext cx="2151670" cy="1860256"/>
            <a:chOff x="-305" y="-4155"/>
            <a:chExt cx="2514948" cy="2174333"/>
          </a:xfrm>
        </p:grpSpPr>
        <p:sp>
          <p:nvSpPr>
            <p:cNvPr id="286" name="Google Shape;286;p13"/>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7" name="Google Shape;287;p13"/>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13"/>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289" name="Google Shape;289;p13"/>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5" name="Google Shape;295;p14"/>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6" name="Google Shape;296;p14"/>
          <p:cNvSpPr txBox="1"/>
          <p:nvPr>
            <p:ph type="title"/>
          </p:nvPr>
        </p:nvSpPr>
        <p:spPr>
          <a:xfrm>
            <a:off x="804672" y="405856"/>
            <a:ext cx="7191851" cy="145405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Calibri"/>
              <a:buNone/>
            </a:pPr>
            <a:r>
              <a:rPr lang="en-US" sz="3600">
                <a:solidFill>
                  <a:schemeClr val="dk2"/>
                </a:solidFill>
              </a:rPr>
              <a:t>Regularization - Remove unwanted variables and solve </a:t>
            </a:r>
            <a:r>
              <a:rPr lang="en-US" sz="3600">
                <a:solidFill>
                  <a:schemeClr val="dk2"/>
                </a:solidFill>
              </a:rPr>
              <a:t>multicollinearity</a:t>
            </a:r>
            <a:endParaRPr/>
          </a:p>
        </p:txBody>
      </p:sp>
      <p:sp>
        <p:nvSpPr>
          <p:cNvPr id="297" name="Google Shape;297;p14"/>
          <p:cNvSpPr txBox="1"/>
          <p:nvPr>
            <p:ph idx="1" type="body"/>
          </p:nvPr>
        </p:nvSpPr>
        <p:spPr>
          <a:xfrm>
            <a:off x="804672" y="2164106"/>
            <a:ext cx="4765949" cy="443744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To find out which variables are really important there are two techniques. The first one is the </a:t>
            </a:r>
            <a:r>
              <a:rPr b="1" lang="en-US" sz="1600">
                <a:solidFill>
                  <a:schemeClr val="dk2"/>
                </a:solidFill>
              </a:rPr>
              <a:t>regularization</a:t>
            </a:r>
            <a:r>
              <a:rPr lang="en-US" sz="1600">
                <a:solidFill>
                  <a:schemeClr val="dk2"/>
                </a:solidFill>
              </a:rPr>
              <a:t> and the next is the </a:t>
            </a:r>
            <a:r>
              <a:rPr b="1" lang="en-US" sz="1600">
                <a:solidFill>
                  <a:schemeClr val="dk2"/>
                </a:solidFill>
              </a:rPr>
              <a:t>VIF scores</a:t>
            </a:r>
            <a:r>
              <a:rPr lang="en-US" sz="1600">
                <a:solidFill>
                  <a:schemeClr val="dk2"/>
                </a:solidFill>
              </a:rPr>
              <a:t>.</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There are 3 regularization techniques which are</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Ridge regularization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Lasso regularization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Elastic-Net regularization</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Among the 3 regularization techniques the Elastic-Net gave the best results. I found that the variables </a:t>
            </a:r>
            <a:r>
              <a:rPr b="1" lang="en-US" sz="1600">
                <a:solidFill>
                  <a:schemeClr val="dk2"/>
                </a:solidFill>
              </a:rPr>
              <a:t>u_q </a:t>
            </a:r>
            <a:r>
              <a:rPr lang="en-US" sz="1600">
                <a:solidFill>
                  <a:schemeClr val="dk2"/>
                </a:solidFill>
              </a:rPr>
              <a:t>and </a:t>
            </a:r>
            <a:r>
              <a:rPr b="1" lang="en-US" sz="1600">
                <a:solidFill>
                  <a:schemeClr val="dk2"/>
                </a:solidFill>
              </a:rPr>
              <a:t>i_d</a:t>
            </a:r>
            <a:r>
              <a:rPr lang="en-US" sz="1600">
                <a:solidFill>
                  <a:schemeClr val="dk2"/>
                </a:solidFill>
              </a:rPr>
              <a:t> are the most important ones that are need to predict the motor speed and the rest can be ignored.</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technique gives a high score in magnitude for the variables that are important and very low scores, sometimes zero, for those that are not needed.</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result is matching with the observations from correlation matrix.</a:t>
            </a:r>
            <a:endParaRPr/>
          </a:p>
        </p:txBody>
      </p:sp>
      <p:grpSp>
        <p:nvGrpSpPr>
          <p:cNvPr id="298" name="Google Shape;298;p14"/>
          <p:cNvGrpSpPr/>
          <p:nvPr/>
        </p:nvGrpSpPr>
        <p:grpSpPr>
          <a:xfrm>
            <a:off x="5818240" y="-16714"/>
            <a:ext cx="6373761" cy="6874714"/>
            <a:chOff x="5818240" y="-1"/>
            <a:chExt cx="6373761" cy="6874714"/>
          </a:xfrm>
        </p:grpSpPr>
        <p:sp>
          <p:nvSpPr>
            <p:cNvPr id="299" name="Google Shape;299;p14"/>
            <p:cNvSpPr/>
            <p:nvPr/>
          </p:nvSpPr>
          <p:spPr>
            <a:xfrm>
              <a:off x="5818240" y="-1"/>
              <a:ext cx="6373761" cy="6874714"/>
            </a:xfrm>
            <a:custGeom>
              <a:rect b="b" l="l" r="r" t="t"/>
              <a:pathLst>
                <a:path extrusionOk="0" h="6874714" w="6373761">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0" name="Google Shape;300;p14"/>
            <p:cNvSpPr/>
            <p:nvPr/>
          </p:nvSpPr>
          <p:spPr>
            <a:xfrm>
              <a:off x="5865276" y="313387"/>
              <a:ext cx="6326724" cy="6561326"/>
            </a:xfrm>
            <a:custGeom>
              <a:rect b="b" l="l" r="r" t="t"/>
              <a:pathLst>
                <a:path extrusionOk="0" h="6561326" w="6326724">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1" name="Google Shape;301;p14"/>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2" name="Google Shape;302;p14"/>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303" name="Google Shape;303;p14"/>
          <p:cNvPicPr preferRelativeResize="0"/>
          <p:nvPr/>
        </p:nvPicPr>
        <p:blipFill rotWithShape="1">
          <a:blip r:embed="rId3">
            <a:alphaModFix/>
          </a:blip>
          <a:srcRect b="2" l="265" r="2" t="0"/>
          <a:stretch/>
        </p:blipFill>
        <p:spPr>
          <a:xfrm>
            <a:off x="7852502" y="1711516"/>
            <a:ext cx="3295927" cy="402580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9" name="Google Shape;309;p1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0" name="Google Shape;310;p15"/>
          <p:cNvSpPr txBox="1"/>
          <p:nvPr>
            <p:ph type="title"/>
          </p:nvPr>
        </p:nvSpPr>
        <p:spPr>
          <a:xfrm>
            <a:off x="804672" y="802955"/>
            <a:ext cx="7846527" cy="145405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Calibri"/>
              <a:buNone/>
            </a:pPr>
            <a:r>
              <a:rPr lang="en-US" sz="3600">
                <a:solidFill>
                  <a:schemeClr val="dk2"/>
                </a:solidFill>
              </a:rPr>
              <a:t>VIF Scores - Remove unwanted variables and solve multi-collinearity</a:t>
            </a:r>
            <a:endParaRPr/>
          </a:p>
        </p:txBody>
      </p:sp>
      <p:sp>
        <p:nvSpPr>
          <p:cNvPr id="311" name="Google Shape;311;p15"/>
          <p:cNvSpPr txBox="1"/>
          <p:nvPr>
            <p:ph idx="1" type="body"/>
          </p:nvPr>
        </p:nvSpPr>
        <p:spPr>
          <a:xfrm>
            <a:off x="804672" y="2421683"/>
            <a:ext cx="4765949" cy="372910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This technique also works in a similar way. The only difference is that the unwanted variables will get a very high VIF score and the needed ones will get very low scores.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I checked with this technique as well because this might give some different results like it might include more variables compared to regularization.</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As assumed when the results are found, the variables </a:t>
            </a:r>
            <a:r>
              <a:rPr b="1" lang="en-US" sz="1600">
                <a:solidFill>
                  <a:schemeClr val="dk2"/>
                </a:solidFill>
              </a:rPr>
              <a:t>u_d, u_q, i_d,</a:t>
            </a:r>
            <a:r>
              <a:rPr lang="en-US" sz="1600">
                <a:solidFill>
                  <a:schemeClr val="dk2"/>
                </a:solidFill>
              </a:rPr>
              <a:t> and </a:t>
            </a:r>
            <a:r>
              <a:rPr b="1" lang="en-US" sz="1600">
                <a:solidFill>
                  <a:schemeClr val="dk2"/>
                </a:solidFill>
              </a:rPr>
              <a:t>pm </a:t>
            </a:r>
            <a:r>
              <a:rPr lang="en-US" sz="1600">
                <a:solidFill>
                  <a:schemeClr val="dk2"/>
                </a:solidFill>
              </a:rPr>
              <a:t>are important in the prediction of the motor speed. The other variables got very high scores and can be ignored.</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With this I prepared two final datasets one with results from regularization and one with results from VIF scores. More can be found out when the models are trained.</a:t>
            </a:r>
            <a:endParaRPr/>
          </a:p>
        </p:txBody>
      </p:sp>
      <p:grpSp>
        <p:nvGrpSpPr>
          <p:cNvPr id="312" name="Google Shape;312;p15"/>
          <p:cNvGrpSpPr/>
          <p:nvPr/>
        </p:nvGrpSpPr>
        <p:grpSpPr>
          <a:xfrm>
            <a:off x="5818240" y="-16714"/>
            <a:ext cx="6373761" cy="6874714"/>
            <a:chOff x="5818240" y="-1"/>
            <a:chExt cx="6373761" cy="6874714"/>
          </a:xfrm>
        </p:grpSpPr>
        <p:sp>
          <p:nvSpPr>
            <p:cNvPr id="313" name="Google Shape;313;p15"/>
            <p:cNvSpPr/>
            <p:nvPr/>
          </p:nvSpPr>
          <p:spPr>
            <a:xfrm>
              <a:off x="5818240" y="-1"/>
              <a:ext cx="6373761" cy="6874714"/>
            </a:xfrm>
            <a:custGeom>
              <a:rect b="b" l="l" r="r" t="t"/>
              <a:pathLst>
                <a:path extrusionOk="0" h="6874714" w="6373761">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4" name="Google Shape;314;p15"/>
            <p:cNvSpPr/>
            <p:nvPr/>
          </p:nvSpPr>
          <p:spPr>
            <a:xfrm>
              <a:off x="5865276" y="313387"/>
              <a:ext cx="6326724" cy="6561326"/>
            </a:xfrm>
            <a:custGeom>
              <a:rect b="b" l="l" r="r" t="t"/>
              <a:pathLst>
                <a:path extrusionOk="0" h="6561326" w="6326724">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5" name="Google Shape;315;p15"/>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6" name="Google Shape;316;p15"/>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317" name="Google Shape;317;p15"/>
          <p:cNvPicPr preferRelativeResize="0"/>
          <p:nvPr/>
        </p:nvPicPr>
        <p:blipFill rotWithShape="1">
          <a:blip r:embed="rId3">
            <a:alphaModFix/>
          </a:blip>
          <a:srcRect b="0" l="0" r="0" t="0"/>
          <a:stretch/>
        </p:blipFill>
        <p:spPr>
          <a:xfrm>
            <a:off x="8112976" y="1711516"/>
            <a:ext cx="2860840" cy="40365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16"/>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3" name="Google Shape;323;p16"/>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324" name="Google Shape;324;p16"/>
          <p:cNvGrpSpPr/>
          <p:nvPr/>
        </p:nvGrpSpPr>
        <p:grpSpPr>
          <a:xfrm>
            <a:off x="1303402" y="3985"/>
            <a:ext cx="9772765" cy="6858000"/>
            <a:chOff x="1303402" y="36937"/>
            <a:chExt cx="9772765" cy="6858000"/>
          </a:xfrm>
        </p:grpSpPr>
        <p:sp>
          <p:nvSpPr>
            <p:cNvPr id="325" name="Google Shape;325;p16"/>
            <p:cNvSpPr/>
            <p:nvPr/>
          </p:nvSpPr>
          <p:spPr>
            <a:xfrm>
              <a:off x="1560551" y="36937"/>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6" name="Google Shape;326;p16"/>
            <p:cNvSpPr/>
            <p:nvPr/>
          </p:nvSpPr>
          <p:spPr>
            <a:xfrm>
              <a:off x="1659468" y="36937"/>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7" name="Google Shape;327;p16"/>
            <p:cNvSpPr/>
            <p:nvPr/>
          </p:nvSpPr>
          <p:spPr>
            <a:xfrm>
              <a:off x="1648217" y="36937"/>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8" name="Google Shape;328;p16"/>
            <p:cNvSpPr/>
            <p:nvPr/>
          </p:nvSpPr>
          <p:spPr>
            <a:xfrm>
              <a:off x="1629061" y="36937"/>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9" name="Google Shape;329;p16"/>
            <p:cNvSpPr/>
            <p:nvPr/>
          </p:nvSpPr>
          <p:spPr>
            <a:xfrm>
              <a:off x="1318434" y="36937"/>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0" name="Google Shape;330;p16"/>
            <p:cNvSpPr/>
            <p:nvPr/>
          </p:nvSpPr>
          <p:spPr>
            <a:xfrm>
              <a:off x="1308320" y="36937"/>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FFFFFF">
                    <a:alpha val="40784"/>
                  </a:srgbClr>
                </a:gs>
                <a:gs pos="813">
                  <a:srgbClr val="FFFFFF">
                    <a:alpha val="40784"/>
                  </a:srgbClr>
                </a:gs>
                <a:gs pos="20000">
                  <a:srgbClr val="3684CB">
                    <a:alpha val="55686"/>
                  </a:srgbClr>
                </a:gs>
                <a:gs pos="44000">
                  <a:srgbClr val="C4E0B2">
                    <a:alpha val="56862"/>
                  </a:srgbClr>
                </a:gs>
                <a:gs pos="74000">
                  <a:srgbClr val="537DC9">
                    <a:alpha val="33725"/>
                  </a:srgbClr>
                </a:gs>
                <a:gs pos="100000">
                  <a:srgbClr val="FFFFFF">
                    <a:alpha val="5882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1" name="Google Shape;331;p16"/>
            <p:cNvSpPr/>
            <p:nvPr/>
          </p:nvSpPr>
          <p:spPr>
            <a:xfrm>
              <a:off x="1303402" y="36937"/>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32" name="Google Shape;332;p16"/>
          <p:cNvSpPr txBox="1"/>
          <p:nvPr>
            <p:ph type="title"/>
          </p:nvPr>
        </p:nvSpPr>
        <p:spPr>
          <a:xfrm>
            <a:off x="3045368" y="2755157"/>
            <a:ext cx="6105194" cy="95529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Part</a:t>
            </a:r>
            <a:r>
              <a:rPr lang="en-US" sz="5200">
                <a:solidFill>
                  <a:schemeClr val="dk2"/>
                </a:solidFill>
              </a:rPr>
              <a:t> </a:t>
            </a:r>
            <a:r>
              <a:rPr lang="en-US" sz="5200">
                <a:solidFill>
                  <a:schemeClr val="dk2"/>
                </a:solidFill>
                <a:latin typeface="Calibri"/>
                <a:ea typeface="Calibri"/>
                <a:cs typeface="Calibri"/>
                <a:sym typeface="Calibri"/>
              </a:rPr>
              <a:t> - </a:t>
            </a:r>
            <a:r>
              <a:rPr lang="en-US" sz="5200">
                <a:solidFill>
                  <a:schemeClr val="dk2"/>
                </a:solidFill>
              </a:rPr>
              <a:t>3</a:t>
            </a:r>
            <a:endParaRPr sz="5200">
              <a:solidFill>
                <a:schemeClr val="dk2"/>
              </a:solidFill>
              <a:latin typeface="Calibri"/>
              <a:ea typeface="Calibri"/>
              <a:cs typeface="Calibri"/>
              <a:sym typeface="Calibri"/>
            </a:endParaRPr>
          </a:p>
        </p:txBody>
      </p:sp>
      <p:sp>
        <p:nvSpPr>
          <p:cNvPr id="333" name="Google Shape;333;p16"/>
          <p:cNvSpPr txBox="1"/>
          <p:nvPr>
            <p:ph idx="1" type="body"/>
          </p:nvPr>
        </p:nvSpPr>
        <p:spPr>
          <a:xfrm>
            <a:off x="3045368" y="3839732"/>
            <a:ext cx="6105194" cy="68207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2400"/>
              <a:buNone/>
            </a:pPr>
            <a:r>
              <a:rPr lang="en-US" sz="2400">
                <a:solidFill>
                  <a:schemeClr val="dk2"/>
                </a:solidFill>
              </a:rPr>
              <a:t>Regression Models Training</a:t>
            </a:r>
            <a:endParaRPr sz="2400">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17"/>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9" name="Google Shape;339;p17"/>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340" name="Google Shape;340;p17"/>
          <p:cNvGrpSpPr/>
          <p:nvPr/>
        </p:nvGrpSpPr>
        <p:grpSpPr>
          <a:xfrm>
            <a:off x="-8137" y="0"/>
            <a:ext cx="5646974" cy="6483075"/>
            <a:chOff x="-19221" y="0"/>
            <a:chExt cx="5646974" cy="6483075"/>
          </a:xfrm>
        </p:grpSpPr>
        <p:sp>
          <p:nvSpPr>
            <p:cNvPr id="341" name="Google Shape;341;p17"/>
            <p:cNvSpPr/>
            <p:nvPr/>
          </p:nvSpPr>
          <p:spPr>
            <a:xfrm>
              <a:off x="-19220" y="116610"/>
              <a:ext cx="5535001" cy="6250127"/>
            </a:xfrm>
            <a:custGeom>
              <a:rect b="b" l="l" r="r" t="t"/>
              <a:pathLst>
                <a:path extrusionOk="0" h="6250127" w="5535001">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0">
                  <a:srgbClr val="70AD47">
                    <a:alpha val="9803"/>
                  </a:srgbClr>
                </a:gs>
                <a:gs pos="37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2" name="Google Shape;342;p17"/>
            <p:cNvSpPr/>
            <p:nvPr/>
          </p:nvSpPr>
          <p:spPr>
            <a:xfrm>
              <a:off x="-19221" y="176241"/>
              <a:ext cx="5646908" cy="6130481"/>
            </a:xfrm>
            <a:custGeom>
              <a:rect b="b" l="l" r="r" t="t"/>
              <a:pathLst>
                <a:path extrusionOk="0" h="6130481" w="5646908">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0">
                  <a:srgbClr val="FFFFFF">
                    <a:alpha val="9803"/>
                  </a:srgbClr>
                </a:gs>
                <a:gs pos="2000">
                  <a:srgbClr val="FFFFFF">
                    <a:alpha val="9803"/>
                  </a:srgbClr>
                </a:gs>
                <a:gs pos="54000">
                  <a:srgbClr val="70AD47">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3" name="Google Shape;343;p17"/>
            <p:cNvSpPr/>
            <p:nvPr/>
          </p:nvSpPr>
          <p:spPr>
            <a:xfrm>
              <a:off x="-19221" y="176241"/>
              <a:ext cx="5517522" cy="6130481"/>
            </a:xfrm>
            <a:custGeom>
              <a:rect b="b" l="l" r="r" t="t"/>
              <a:pathLst>
                <a:path extrusionOk="0" h="6130481" w="5517522">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4" name="Google Shape;344;p17"/>
            <p:cNvSpPr/>
            <p:nvPr/>
          </p:nvSpPr>
          <p:spPr>
            <a:xfrm>
              <a:off x="-19220" y="176241"/>
              <a:ext cx="5517475" cy="6130481"/>
            </a:xfrm>
            <a:custGeom>
              <a:rect b="b" l="l" r="r" t="t"/>
              <a:pathLst>
                <a:path extrusionOk="0" h="6130481" w="5517475">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5" name="Google Shape;345;p17"/>
            <p:cNvSpPr/>
            <p:nvPr/>
          </p:nvSpPr>
          <p:spPr>
            <a:xfrm>
              <a:off x="-19221" y="0"/>
              <a:ext cx="5646974" cy="6483075"/>
            </a:xfrm>
            <a:custGeom>
              <a:rect b="b" l="l" r="r" t="t"/>
              <a:pathLst>
                <a:path extrusionOk="0" h="6483075" w="5646974">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0">
                  <a:srgbClr val="FFFFFF">
                    <a:alpha val="9803"/>
                  </a:srgbClr>
                </a:gs>
                <a:gs pos="2000">
                  <a:srgbClr val="FFFFFF">
                    <a:alpha val="9803"/>
                  </a:srgbClr>
                </a:gs>
                <a:gs pos="16000">
                  <a:srgbClr val="70AD47">
                    <a:alpha val="9803"/>
                  </a:srgbClr>
                </a:gs>
                <a:gs pos="74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46" name="Google Shape;346;p17"/>
          <p:cNvSpPr txBox="1"/>
          <p:nvPr>
            <p:ph type="title"/>
          </p:nvPr>
        </p:nvSpPr>
        <p:spPr>
          <a:xfrm>
            <a:off x="804672"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Different Models Trained</a:t>
            </a:r>
            <a:endParaRPr sz="4000">
              <a:solidFill>
                <a:schemeClr val="dk2"/>
              </a:solidFill>
            </a:endParaRPr>
          </a:p>
        </p:txBody>
      </p:sp>
      <p:sp>
        <p:nvSpPr>
          <p:cNvPr id="347" name="Google Shape;347;p17"/>
          <p:cNvSpPr txBox="1"/>
          <p:nvPr>
            <p:ph idx="1" type="body"/>
          </p:nvPr>
        </p:nvSpPr>
        <p:spPr>
          <a:xfrm>
            <a:off x="6090574" y="801866"/>
            <a:ext cx="5306084" cy="52306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lang="en-US" sz="1600">
                <a:solidFill>
                  <a:schemeClr val="dk2"/>
                </a:solidFill>
              </a:rPr>
              <a:t>These are the different models that are trained for making predictions.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Equation based models</a:t>
            </a:r>
            <a:endParaRPr>
              <a:solidFill>
                <a:schemeClr val="dk2"/>
              </a:solidFill>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Multi-linear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Polynomial regression – of order 2, 3, ½, and 1/3. </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Parameter based models</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Decision tree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Random forest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K Nearest Neighbors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Linear Support Vector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Bagging ensemble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AdaBoost ensemble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Gradient Boost regression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Stacking ensemble regression</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Artificial Neural Networks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3" name="Google Shape;353;p18"/>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4" name="Google Shape;354;p18"/>
          <p:cNvSpPr txBox="1"/>
          <p:nvPr>
            <p:ph type="title"/>
          </p:nvPr>
        </p:nvSpPr>
        <p:spPr>
          <a:xfrm>
            <a:off x="524781" y="3100161"/>
            <a:ext cx="4036682" cy="12635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Equation Based Models</a:t>
            </a:r>
            <a:endParaRPr sz="4000">
              <a:solidFill>
                <a:schemeClr val="dk2"/>
              </a:solidFill>
            </a:endParaRPr>
          </a:p>
        </p:txBody>
      </p:sp>
      <p:sp>
        <p:nvSpPr>
          <p:cNvPr id="355" name="Google Shape;355;p18"/>
          <p:cNvSpPr txBox="1"/>
          <p:nvPr>
            <p:ph idx="1" type="body"/>
          </p:nvPr>
        </p:nvSpPr>
        <p:spPr>
          <a:xfrm>
            <a:off x="6101780" y="1212"/>
            <a:ext cx="5974901" cy="685537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b="1" lang="en-US" sz="1600">
                <a:solidFill>
                  <a:schemeClr val="dk2"/>
                </a:solidFill>
              </a:rPr>
              <a:t>Linear regressor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With the independent variables as u_d, u_q, i_d, and pm and the target variable as the motor speed, a linear regression model is built.</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the model is 93.9%</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Polynomial regressor – 2nd order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squared values of the most important variables which are u_q and i_d are added to the linear regression equation.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the model is 94.4%</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Polynomial regressor – 3rd order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cube values of the most important variables which are u_q and i_d are added to the linear regression equation.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this model is 96.6%</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Polynomial regressor – ½nd order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square root values of the most important variables which are u_q and i_d are added to the linear regression equation.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the model is 94.4%</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Polynomial regressor – 1/3rd order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cube root values of the most important variables which are u_q and i_d are added to the linear regression equation.</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this model is 95.5%</a:t>
            </a:r>
            <a:endParaRPr sz="1600">
              <a:solidFill>
                <a:schemeClr val="dk2"/>
              </a:solidFill>
            </a:endParaRPr>
          </a:p>
        </p:txBody>
      </p:sp>
      <p:grpSp>
        <p:nvGrpSpPr>
          <p:cNvPr id="356" name="Google Shape;356;p18"/>
          <p:cNvGrpSpPr/>
          <p:nvPr/>
        </p:nvGrpSpPr>
        <p:grpSpPr>
          <a:xfrm flipH="1">
            <a:off x="2635" y="52996"/>
            <a:ext cx="5928607" cy="6805005"/>
            <a:chOff x="6095999" y="52996"/>
            <a:chExt cx="6093363" cy="6805005"/>
          </a:xfrm>
        </p:grpSpPr>
        <p:sp>
          <p:nvSpPr>
            <p:cNvPr id="357" name="Google Shape;357;p18"/>
            <p:cNvSpPr/>
            <p:nvPr/>
          </p:nvSpPr>
          <p:spPr>
            <a:xfrm>
              <a:off x="6096001"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8" name="Google Shape;358;p18"/>
            <p:cNvSpPr/>
            <p:nvPr/>
          </p:nvSpPr>
          <p:spPr>
            <a:xfrm>
              <a:off x="6095999"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9" name="Google Shape;359;p18"/>
            <p:cNvSpPr/>
            <p:nvPr/>
          </p:nvSpPr>
          <p:spPr>
            <a:xfrm>
              <a:off x="6096000"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5" name="Google Shape;365;p19"/>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6" name="Google Shape;366;p19"/>
          <p:cNvSpPr txBox="1"/>
          <p:nvPr>
            <p:ph type="title"/>
          </p:nvPr>
        </p:nvSpPr>
        <p:spPr>
          <a:xfrm>
            <a:off x="524781" y="3100161"/>
            <a:ext cx="4134374" cy="126355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Calibri"/>
              <a:buNone/>
            </a:pPr>
            <a:r>
              <a:rPr lang="en-US">
                <a:solidFill>
                  <a:schemeClr val="dk2"/>
                </a:solidFill>
              </a:rPr>
              <a:t>Parameter Based Models and Neural Networks</a:t>
            </a:r>
            <a:endParaRPr>
              <a:solidFill>
                <a:schemeClr val="dk2"/>
              </a:solidFill>
            </a:endParaRPr>
          </a:p>
        </p:txBody>
      </p:sp>
      <p:sp>
        <p:nvSpPr>
          <p:cNvPr id="367" name="Google Shape;367;p19"/>
          <p:cNvSpPr txBox="1"/>
          <p:nvPr>
            <p:ph idx="1" type="body"/>
          </p:nvPr>
        </p:nvSpPr>
        <p:spPr>
          <a:xfrm>
            <a:off x="6101780" y="1212"/>
            <a:ext cx="5974901" cy="685537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b="1" lang="en-US" sz="1600">
                <a:solidFill>
                  <a:schemeClr val="dk2"/>
                </a:solidFill>
              </a:rPr>
              <a:t>Decision tree regressor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 Decision tree regressor with a depth of 30.</a:t>
            </a:r>
            <a:endParaRPr b="1" sz="1600">
              <a:solidFill>
                <a:schemeClr val="dk2"/>
              </a:solidFill>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the model is 99.996%</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Random forest regressor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 random forest ensemble with 10 estimators</a:t>
            </a:r>
            <a:endParaRPr b="1" sz="1600">
              <a:solidFill>
                <a:schemeClr val="dk2"/>
              </a:solidFill>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the model is 99.979%</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K Nearest Neighbors regressor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 KNN regressor with 5 neighbors</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this model is 99.919%</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Linear SVR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 Support Vector Regressor with a </a:t>
            </a:r>
            <a:r>
              <a:rPr b="1" lang="en-US" sz="1600">
                <a:solidFill>
                  <a:schemeClr val="dk2"/>
                </a:solidFill>
              </a:rPr>
              <a:t>Linear </a:t>
            </a:r>
            <a:r>
              <a:rPr lang="en-US" sz="1600">
                <a:solidFill>
                  <a:schemeClr val="dk2"/>
                </a:solidFill>
              </a:rPr>
              <a:t>kernel.</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the model is 93.805%</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Bagging ensemble regressor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 bagging ensemble with 10 decision tree estimators with a depth of 30.</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this model is 99.979%</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AdaBoost ensemble regressor</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An AdaBoost ensemble with 10 decision tree estimators with a depth of 30.</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The accuracy of this model is 99.999%</a:t>
            </a:r>
            <a:endParaRPr/>
          </a:p>
        </p:txBody>
      </p:sp>
      <p:grpSp>
        <p:nvGrpSpPr>
          <p:cNvPr id="368" name="Google Shape;368;p19"/>
          <p:cNvGrpSpPr/>
          <p:nvPr/>
        </p:nvGrpSpPr>
        <p:grpSpPr>
          <a:xfrm flipH="1">
            <a:off x="2635" y="52996"/>
            <a:ext cx="5928607" cy="6805005"/>
            <a:chOff x="6095999" y="52996"/>
            <a:chExt cx="6093363" cy="6805005"/>
          </a:xfrm>
        </p:grpSpPr>
        <p:sp>
          <p:nvSpPr>
            <p:cNvPr id="369" name="Google Shape;369;p19"/>
            <p:cNvSpPr/>
            <p:nvPr/>
          </p:nvSpPr>
          <p:spPr>
            <a:xfrm>
              <a:off x="6096001"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0" name="Google Shape;370;p19"/>
            <p:cNvSpPr/>
            <p:nvPr/>
          </p:nvSpPr>
          <p:spPr>
            <a:xfrm>
              <a:off x="6095999"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1" name="Google Shape;371;p19"/>
            <p:cNvSpPr/>
            <p:nvPr/>
          </p:nvSpPr>
          <p:spPr>
            <a:xfrm>
              <a:off x="6096000"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72" name="Google Shape;372;p19"/>
          <p:cNvSpPr txBox="1"/>
          <p:nvPr/>
        </p:nvSpPr>
        <p:spPr>
          <a:xfrm>
            <a:off x="11017249" y="6225443"/>
            <a:ext cx="70143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2"/>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2"/>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104" name="Google Shape;104;p2"/>
          <p:cNvSpPr txBox="1"/>
          <p:nvPr>
            <p:ph type="title"/>
          </p:nvPr>
        </p:nvSpPr>
        <p:spPr>
          <a:xfrm>
            <a:off x="804672" y="1401859"/>
            <a:ext cx="4130185" cy="40542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INTRODUCTION</a:t>
            </a:r>
            <a:endParaRPr/>
          </a:p>
        </p:txBody>
      </p:sp>
      <p:grpSp>
        <p:nvGrpSpPr>
          <p:cNvPr id="105" name="Google Shape;105;p2"/>
          <p:cNvGrpSpPr/>
          <p:nvPr/>
        </p:nvGrpSpPr>
        <p:grpSpPr>
          <a:xfrm flipH="1">
            <a:off x="13839" y="0"/>
            <a:ext cx="4324865" cy="2641149"/>
            <a:chOff x="6867015" y="-1"/>
            <a:chExt cx="5324985" cy="3251912"/>
          </a:xfrm>
        </p:grpSpPr>
        <p:sp>
          <p:nvSpPr>
            <p:cNvPr id="106" name="Google Shape;106;p2"/>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2"/>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2"/>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2"/>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0" name="Google Shape;110;p2"/>
          <p:cNvSpPr txBox="1"/>
          <p:nvPr>
            <p:ph idx="1" type="body"/>
          </p:nvPr>
        </p:nvSpPr>
        <p:spPr>
          <a:xfrm>
            <a:off x="5257800" y="1553134"/>
            <a:ext cx="6128539" cy="375173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700"/>
              <a:buChar char="•"/>
            </a:pPr>
            <a:r>
              <a:rPr lang="en-US" sz="1700">
                <a:solidFill>
                  <a:schemeClr val="dk2"/>
                </a:solidFill>
              </a:rPr>
              <a:t>This project is about training a machine learning model that can predict the speed of a permanent magnet synchronous motor (PMSM) with the help some variables.</a:t>
            </a:r>
            <a:endParaRPr/>
          </a:p>
          <a:p>
            <a:pPr indent="-228600" lvl="0" marL="228600" rtl="0" algn="l">
              <a:lnSpc>
                <a:spcPct val="90000"/>
              </a:lnSpc>
              <a:spcBef>
                <a:spcPts val="1000"/>
              </a:spcBef>
              <a:spcAft>
                <a:spcPts val="0"/>
              </a:spcAft>
              <a:buClr>
                <a:schemeClr val="dk2"/>
              </a:buClr>
              <a:buSzPts val="1700"/>
              <a:buChar char="•"/>
            </a:pPr>
            <a:r>
              <a:rPr lang="en-US" sz="1700">
                <a:solidFill>
                  <a:schemeClr val="dk2"/>
                </a:solidFill>
              </a:rPr>
              <a:t>The target is to understand the different variables or features given in the data, clean the data, and see which are important in predicting the motor speed.</a:t>
            </a:r>
            <a:endParaRPr/>
          </a:p>
          <a:p>
            <a:pPr indent="-228600" lvl="0" marL="228600" rtl="0" algn="l">
              <a:lnSpc>
                <a:spcPct val="90000"/>
              </a:lnSpc>
              <a:spcBef>
                <a:spcPts val="1000"/>
              </a:spcBef>
              <a:spcAft>
                <a:spcPts val="0"/>
              </a:spcAft>
              <a:buClr>
                <a:schemeClr val="dk2"/>
              </a:buClr>
              <a:buSzPts val="1700"/>
              <a:buChar char="•"/>
            </a:pPr>
            <a:r>
              <a:rPr lang="en-US" sz="1700">
                <a:solidFill>
                  <a:schemeClr val="dk2"/>
                </a:solidFill>
              </a:rPr>
              <a:t>And the next step is to train different models using these variables and make predictions.</a:t>
            </a:r>
            <a:endParaRPr/>
          </a:p>
          <a:p>
            <a:pPr indent="-228600" lvl="0" marL="228600" rtl="0" algn="l">
              <a:lnSpc>
                <a:spcPct val="90000"/>
              </a:lnSpc>
              <a:spcBef>
                <a:spcPts val="1000"/>
              </a:spcBef>
              <a:spcAft>
                <a:spcPts val="0"/>
              </a:spcAft>
              <a:buClr>
                <a:schemeClr val="dk2"/>
              </a:buClr>
              <a:buSzPts val="1700"/>
              <a:buChar char="•"/>
            </a:pPr>
            <a:r>
              <a:rPr lang="en-US" sz="1700">
                <a:solidFill>
                  <a:schemeClr val="dk2"/>
                </a:solidFill>
              </a:rPr>
              <a:t>Check which model is giving the best results, that is, the least error between the predictions and the actual values.</a:t>
            </a:r>
            <a:endParaRPr/>
          </a:p>
          <a:p>
            <a:pPr indent="-228600" lvl="0" marL="228600" rtl="0" algn="l">
              <a:lnSpc>
                <a:spcPct val="90000"/>
              </a:lnSpc>
              <a:spcBef>
                <a:spcPts val="1000"/>
              </a:spcBef>
              <a:spcAft>
                <a:spcPts val="0"/>
              </a:spcAft>
              <a:buClr>
                <a:schemeClr val="dk2"/>
              </a:buClr>
              <a:buSzPts val="1700"/>
              <a:buChar char="•"/>
            </a:pPr>
            <a:r>
              <a:rPr lang="en-US" sz="1700">
                <a:solidFill>
                  <a:schemeClr val="dk2"/>
                </a:solidFill>
              </a:rPr>
              <a:t>The first step is to understand about the problem in detail. Here we should do some theoretical research about the PMSM and different variables mentioned in the dataset.</a:t>
            </a:r>
            <a:endParaRPr/>
          </a:p>
        </p:txBody>
      </p:sp>
      <p:grpSp>
        <p:nvGrpSpPr>
          <p:cNvPr id="111" name="Google Shape;111;p2"/>
          <p:cNvGrpSpPr/>
          <p:nvPr/>
        </p:nvGrpSpPr>
        <p:grpSpPr>
          <a:xfrm rot="10800000">
            <a:off x="8535970" y="4114799"/>
            <a:ext cx="3655725" cy="2743201"/>
            <a:chOff x="-305" y="-1"/>
            <a:chExt cx="3832880" cy="2876136"/>
          </a:xfrm>
        </p:grpSpPr>
        <p:sp>
          <p:nvSpPr>
            <p:cNvPr id="112" name="Google Shape;112;p2"/>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2"/>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2"/>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2"/>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8" name="Google Shape;378;p20"/>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9" name="Google Shape;379;p20"/>
          <p:cNvSpPr txBox="1"/>
          <p:nvPr>
            <p:ph type="title"/>
          </p:nvPr>
        </p:nvSpPr>
        <p:spPr>
          <a:xfrm>
            <a:off x="524781" y="3100161"/>
            <a:ext cx="4036682" cy="126355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Calibri"/>
              <a:buNone/>
            </a:pPr>
            <a:r>
              <a:rPr lang="en-US">
                <a:solidFill>
                  <a:schemeClr val="dk2"/>
                </a:solidFill>
              </a:rPr>
              <a:t>Parameter Based Models and Neural Networks</a:t>
            </a:r>
            <a:endParaRPr>
              <a:solidFill>
                <a:schemeClr val="dk2"/>
              </a:solidFill>
            </a:endParaRPr>
          </a:p>
        </p:txBody>
      </p:sp>
      <p:sp>
        <p:nvSpPr>
          <p:cNvPr id="380" name="Google Shape;380;p20"/>
          <p:cNvSpPr txBox="1"/>
          <p:nvPr>
            <p:ph idx="1" type="body"/>
          </p:nvPr>
        </p:nvSpPr>
        <p:spPr>
          <a:xfrm>
            <a:off x="6101780" y="1212"/>
            <a:ext cx="5974901" cy="6855376"/>
          </a:xfrm>
          <a:prstGeom prst="rect">
            <a:avLst/>
          </a:prstGeom>
          <a:noFill/>
          <a:ln>
            <a:noFill/>
          </a:ln>
        </p:spPr>
        <p:txBody>
          <a:bodyPr anchorCtr="0" anchor="ctr" bIns="45700" lIns="91425" spcFirstLastPara="1" rIns="91425" wrap="square" tIns="45700">
            <a:noAutofit/>
          </a:bodyPr>
          <a:lstStyle/>
          <a:p>
            <a:pPr indent="-285750" lvl="0" marL="285750" rtl="0" algn="l">
              <a:lnSpc>
                <a:spcPct val="90000"/>
              </a:lnSpc>
              <a:spcBef>
                <a:spcPts val="0"/>
              </a:spcBef>
              <a:spcAft>
                <a:spcPts val="0"/>
              </a:spcAft>
              <a:buClr>
                <a:schemeClr val="dk2"/>
              </a:buClr>
              <a:buSzPts val="1600"/>
              <a:buChar char="•"/>
            </a:pPr>
            <a:r>
              <a:rPr b="1" lang="en-US" sz="1600">
                <a:solidFill>
                  <a:schemeClr val="dk2"/>
                </a:solidFill>
              </a:rPr>
              <a:t>Gradient Boosting regressor</a:t>
            </a:r>
            <a:endParaRPr sz="1600">
              <a:solidFill>
                <a:schemeClr val="dk2"/>
              </a:solidFill>
            </a:endParaRPr>
          </a:p>
          <a:p>
            <a:pPr indent="-228600" lvl="1" marL="742950" rtl="0" algn="l">
              <a:lnSpc>
                <a:spcPct val="90000"/>
              </a:lnSpc>
              <a:spcBef>
                <a:spcPts val="500"/>
              </a:spcBef>
              <a:spcAft>
                <a:spcPts val="0"/>
              </a:spcAft>
              <a:buClr>
                <a:schemeClr val="dk2"/>
              </a:buClr>
              <a:buSzPts val="1600"/>
              <a:buChar char="•"/>
            </a:pPr>
            <a:r>
              <a:rPr lang="en-US" sz="1600">
                <a:solidFill>
                  <a:schemeClr val="dk2"/>
                </a:solidFill>
              </a:rPr>
              <a:t>A Gradient boost regressor with decision tree estimators.</a:t>
            </a:r>
            <a:endParaRPr/>
          </a:p>
          <a:p>
            <a:pPr indent="-228600" lvl="1" marL="742950" rtl="0" algn="l">
              <a:lnSpc>
                <a:spcPct val="90000"/>
              </a:lnSpc>
              <a:spcBef>
                <a:spcPts val="500"/>
              </a:spcBef>
              <a:spcAft>
                <a:spcPts val="0"/>
              </a:spcAft>
              <a:buClr>
                <a:schemeClr val="dk2"/>
              </a:buClr>
              <a:buSzPts val="1600"/>
              <a:buChar char="•"/>
            </a:pPr>
            <a:r>
              <a:rPr lang="en-US" sz="1600">
                <a:solidFill>
                  <a:schemeClr val="dk2"/>
                </a:solidFill>
              </a:rPr>
              <a:t>The accuracy of this model is 99.452%</a:t>
            </a:r>
            <a:endParaRPr sz="1600">
              <a:solidFill>
                <a:schemeClr val="dk2"/>
              </a:solidFill>
            </a:endParaRPr>
          </a:p>
          <a:p>
            <a:pPr indent="-285750" lvl="0" marL="285750" rtl="0" algn="l">
              <a:lnSpc>
                <a:spcPct val="90000"/>
              </a:lnSpc>
              <a:spcBef>
                <a:spcPts val="1000"/>
              </a:spcBef>
              <a:spcAft>
                <a:spcPts val="0"/>
              </a:spcAft>
              <a:buClr>
                <a:schemeClr val="dk2"/>
              </a:buClr>
              <a:buSzPts val="1600"/>
              <a:buChar char="•"/>
            </a:pPr>
            <a:r>
              <a:rPr b="1" lang="en-US" sz="1600">
                <a:solidFill>
                  <a:schemeClr val="dk2"/>
                </a:solidFill>
              </a:rPr>
              <a:t>Stacking ensemble regressor</a:t>
            </a:r>
            <a:endParaRPr/>
          </a:p>
          <a:p>
            <a:pPr indent="-228600" lvl="1" marL="742950" rtl="0" algn="l">
              <a:lnSpc>
                <a:spcPct val="90000"/>
              </a:lnSpc>
              <a:spcBef>
                <a:spcPts val="500"/>
              </a:spcBef>
              <a:spcAft>
                <a:spcPts val="0"/>
              </a:spcAft>
              <a:buClr>
                <a:schemeClr val="dk2"/>
              </a:buClr>
              <a:buSzPts val="1600"/>
              <a:buChar char="•"/>
            </a:pPr>
            <a:r>
              <a:rPr lang="en-US" sz="1600">
                <a:solidFill>
                  <a:schemeClr val="dk2"/>
                </a:solidFill>
              </a:rPr>
              <a:t>The Elastic-Net, Decision tree with depth 30, and the Gradient boosting regressors stacked together.</a:t>
            </a:r>
            <a:endParaRPr/>
          </a:p>
          <a:p>
            <a:pPr indent="-228600" lvl="1" marL="742950" rtl="0" algn="l">
              <a:lnSpc>
                <a:spcPct val="90000"/>
              </a:lnSpc>
              <a:spcBef>
                <a:spcPts val="500"/>
              </a:spcBef>
              <a:spcAft>
                <a:spcPts val="0"/>
              </a:spcAft>
              <a:buClr>
                <a:schemeClr val="dk2"/>
              </a:buClr>
              <a:buSzPts val="1600"/>
              <a:buChar char="•"/>
            </a:pPr>
            <a:r>
              <a:rPr lang="en-US" sz="1600">
                <a:solidFill>
                  <a:schemeClr val="dk2"/>
                </a:solidFill>
              </a:rPr>
              <a:t>The accuracy of this model is 99.830%</a:t>
            </a:r>
            <a:endParaRPr b="1" sz="1600">
              <a:solidFill>
                <a:schemeClr val="dk2"/>
              </a:solidFill>
            </a:endParaRPr>
          </a:p>
          <a:p>
            <a:pPr indent="-285750" lvl="0" marL="285750" rtl="0" algn="l">
              <a:lnSpc>
                <a:spcPct val="90000"/>
              </a:lnSpc>
              <a:spcBef>
                <a:spcPts val="1000"/>
              </a:spcBef>
              <a:spcAft>
                <a:spcPts val="0"/>
              </a:spcAft>
              <a:buClr>
                <a:schemeClr val="dk2"/>
              </a:buClr>
              <a:buSzPts val="1600"/>
              <a:buChar char="•"/>
            </a:pPr>
            <a:r>
              <a:rPr b="1" lang="en-US" sz="1600">
                <a:solidFill>
                  <a:schemeClr val="dk2"/>
                </a:solidFill>
              </a:rPr>
              <a:t>Artificial Neural Networks </a:t>
            </a:r>
            <a:endParaRPr b="1" sz="1600">
              <a:solidFill>
                <a:schemeClr val="dk2"/>
              </a:solidFill>
            </a:endParaRPr>
          </a:p>
          <a:p>
            <a:pPr indent="-228600" lvl="1" marL="742950" rtl="0" algn="l">
              <a:lnSpc>
                <a:spcPct val="90000"/>
              </a:lnSpc>
              <a:spcBef>
                <a:spcPts val="500"/>
              </a:spcBef>
              <a:spcAft>
                <a:spcPts val="0"/>
              </a:spcAft>
              <a:buClr>
                <a:schemeClr val="dk2"/>
              </a:buClr>
              <a:buSzPts val="1600"/>
              <a:buChar char="•"/>
            </a:pPr>
            <a:r>
              <a:rPr lang="en-US" sz="1600">
                <a:solidFill>
                  <a:schemeClr val="dk2"/>
                </a:solidFill>
              </a:rPr>
              <a:t>An ANN with 3 hidden layers, a learning rate of 0.001, a drop rate of 0, and Adam optimizer.</a:t>
            </a:r>
            <a:endParaRPr/>
          </a:p>
          <a:p>
            <a:pPr indent="-228600" lvl="1" marL="742950" rtl="0" algn="l">
              <a:lnSpc>
                <a:spcPct val="90000"/>
              </a:lnSpc>
              <a:spcBef>
                <a:spcPts val="500"/>
              </a:spcBef>
              <a:spcAft>
                <a:spcPts val="0"/>
              </a:spcAft>
              <a:buClr>
                <a:schemeClr val="dk2"/>
              </a:buClr>
              <a:buSzPts val="1600"/>
              <a:buChar char="•"/>
            </a:pPr>
            <a:r>
              <a:rPr lang="en-US" sz="1600">
                <a:solidFill>
                  <a:schemeClr val="dk2"/>
                </a:solidFill>
              </a:rPr>
              <a:t>The accuracy of this model is 99.599%</a:t>
            </a:r>
            <a:endParaRPr b="1" sz="1600">
              <a:solidFill>
                <a:schemeClr val="dk2"/>
              </a:solidFill>
            </a:endParaRPr>
          </a:p>
          <a:p>
            <a:pPr indent="0" lvl="0" marL="0" rtl="0" algn="l">
              <a:lnSpc>
                <a:spcPct val="90000"/>
              </a:lnSpc>
              <a:spcBef>
                <a:spcPts val="1000"/>
              </a:spcBef>
              <a:spcAft>
                <a:spcPts val="0"/>
              </a:spcAft>
              <a:buClr>
                <a:schemeClr val="dk1"/>
              </a:buClr>
              <a:buSzPts val="1600"/>
              <a:buNone/>
            </a:pPr>
            <a:r>
              <a:t/>
            </a:r>
            <a:endParaRPr b="1" sz="1600">
              <a:solidFill>
                <a:schemeClr val="dk2"/>
              </a:solidFill>
            </a:endParaRPr>
          </a:p>
        </p:txBody>
      </p:sp>
      <p:grpSp>
        <p:nvGrpSpPr>
          <p:cNvPr id="381" name="Google Shape;381;p20"/>
          <p:cNvGrpSpPr/>
          <p:nvPr/>
        </p:nvGrpSpPr>
        <p:grpSpPr>
          <a:xfrm flipH="1">
            <a:off x="2635" y="52996"/>
            <a:ext cx="5928607" cy="6805005"/>
            <a:chOff x="6095999" y="52996"/>
            <a:chExt cx="6093363" cy="6805005"/>
          </a:xfrm>
        </p:grpSpPr>
        <p:sp>
          <p:nvSpPr>
            <p:cNvPr id="382" name="Google Shape;382;p20"/>
            <p:cNvSpPr/>
            <p:nvPr/>
          </p:nvSpPr>
          <p:spPr>
            <a:xfrm>
              <a:off x="6096001"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3" name="Google Shape;383;p20"/>
            <p:cNvSpPr/>
            <p:nvPr/>
          </p:nvSpPr>
          <p:spPr>
            <a:xfrm>
              <a:off x="6095999"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4" name="Google Shape;384;p20"/>
            <p:cNvSpPr/>
            <p:nvPr/>
          </p:nvSpPr>
          <p:spPr>
            <a:xfrm>
              <a:off x="6096000"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85" name="Google Shape;385;p20"/>
          <p:cNvSpPr txBox="1"/>
          <p:nvPr/>
        </p:nvSpPr>
        <p:spPr>
          <a:xfrm>
            <a:off x="5937249" y="-7326"/>
            <a:ext cx="70143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21"/>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1" name="Google Shape;391;p2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2" name="Google Shape;392;p21"/>
          <p:cNvSpPr txBox="1"/>
          <p:nvPr>
            <p:ph type="title"/>
          </p:nvPr>
        </p:nvSpPr>
        <p:spPr>
          <a:xfrm>
            <a:off x="1179576" y="992129"/>
            <a:ext cx="9829800" cy="71413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4000"/>
              <a:buFont typeface="Calibri"/>
              <a:buNone/>
            </a:pPr>
            <a:r>
              <a:rPr lang="en-US" sz="4000">
                <a:solidFill>
                  <a:schemeClr val="dk2"/>
                </a:solidFill>
              </a:rPr>
              <a:t>Accuracies and Errors of all models</a:t>
            </a:r>
            <a:endParaRPr sz="4000">
              <a:solidFill>
                <a:schemeClr val="dk2"/>
              </a:solidFill>
            </a:endParaRPr>
          </a:p>
        </p:txBody>
      </p:sp>
      <p:grpSp>
        <p:nvGrpSpPr>
          <p:cNvPr id="393" name="Google Shape;393;p21"/>
          <p:cNvGrpSpPr/>
          <p:nvPr/>
        </p:nvGrpSpPr>
        <p:grpSpPr>
          <a:xfrm>
            <a:off x="-305" y="-1"/>
            <a:ext cx="3362070" cy="2522848"/>
            <a:chOff x="-305" y="-1"/>
            <a:chExt cx="3832880" cy="2876136"/>
          </a:xfrm>
        </p:grpSpPr>
        <p:sp>
          <p:nvSpPr>
            <p:cNvPr id="394" name="Google Shape;394;p21"/>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5" name="Google Shape;395;p21"/>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6" name="Google Shape;396;p21"/>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7" name="Google Shape;397;p21"/>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98" name="Google Shape;398;p21"/>
          <p:cNvSpPr txBox="1"/>
          <p:nvPr>
            <p:ph idx="1" type="body"/>
          </p:nvPr>
        </p:nvSpPr>
        <p:spPr>
          <a:xfrm>
            <a:off x="7060841" y="2233507"/>
            <a:ext cx="4379259" cy="322762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These are the accuracies and errors of the training and the testing sets.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AdaBoost regressor has the highest training and testing accuracy and least errors which makes it the best model for predicting the motor speed.</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With these trained models the next step would be to deploy the machine learning model for live predictions.</a:t>
            </a:r>
            <a:endParaRPr/>
          </a:p>
        </p:txBody>
      </p:sp>
      <p:grpSp>
        <p:nvGrpSpPr>
          <p:cNvPr id="399" name="Google Shape;399;p21"/>
          <p:cNvGrpSpPr/>
          <p:nvPr/>
        </p:nvGrpSpPr>
        <p:grpSpPr>
          <a:xfrm flipH="1" rot="5400000">
            <a:off x="10186037" y="4852038"/>
            <a:ext cx="2151670" cy="1860256"/>
            <a:chOff x="-305" y="-4155"/>
            <a:chExt cx="2514948" cy="2174333"/>
          </a:xfrm>
        </p:grpSpPr>
        <p:sp>
          <p:nvSpPr>
            <p:cNvPr id="400" name="Google Shape;400;p2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1" name="Google Shape;401;p2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2" name="Google Shape;402;p2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403" name="Google Shape;403;p2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A table with numbers and text&#10;&#10;Description automatically generated" id="404" name="Google Shape;404;p21"/>
          <p:cNvPicPr preferRelativeResize="0"/>
          <p:nvPr/>
        </p:nvPicPr>
        <p:blipFill rotWithShape="1">
          <a:blip r:embed="rId3">
            <a:alphaModFix/>
          </a:blip>
          <a:srcRect b="0" l="0" r="0" t="0"/>
          <a:stretch/>
        </p:blipFill>
        <p:spPr>
          <a:xfrm>
            <a:off x="331694" y="2013964"/>
            <a:ext cx="6167315" cy="4346602"/>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22"/>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0" name="Google Shape;410;p22"/>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411" name="Google Shape;411;p22"/>
          <p:cNvGrpSpPr/>
          <p:nvPr/>
        </p:nvGrpSpPr>
        <p:grpSpPr>
          <a:xfrm>
            <a:off x="1303402" y="3985"/>
            <a:ext cx="9772765" cy="6858000"/>
            <a:chOff x="1303402" y="36937"/>
            <a:chExt cx="9772765" cy="6858000"/>
          </a:xfrm>
        </p:grpSpPr>
        <p:sp>
          <p:nvSpPr>
            <p:cNvPr id="412" name="Google Shape;412;p22"/>
            <p:cNvSpPr/>
            <p:nvPr/>
          </p:nvSpPr>
          <p:spPr>
            <a:xfrm>
              <a:off x="1560551" y="36937"/>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3" name="Google Shape;413;p22"/>
            <p:cNvSpPr/>
            <p:nvPr/>
          </p:nvSpPr>
          <p:spPr>
            <a:xfrm>
              <a:off x="1659468" y="36937"/>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4" name="Google Shape;414;p22"/>
            <p:cNvSpPr/>
            <p:nvPr/>
          </p:nvSpPr>
          <p:spPr>
            <a:xfrm>
              <a:off x="1648217" y="36937"/>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5" name="Google Shape;415;p22"/>
            <p:cNvSpPr/>
            <p:nvPr/>
          </p:nvSpPr>
          <p:spPr>
            <a:xfrm>
              <a:off x="1629061" y="36937"/>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6" name="Google Shape;416;p22"/>
            <p:cNvSpPr/>
            <p:nvPr/>
          </p:nvSpPr>
          <p:spPr>
            <a:xfrm>
              <a:off x="1318434" y="36937"/>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7" name="Google Shape;417;p22"/>
            <p:cNvSpPr/>
            <p:nvPr/>
          </p:nvSpPr>
          <p:spPr>
            <a:xfrm>
              <a:off x="1308320" y="36937"/>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FFFFFF">
                    <a:alpha val="40784"/>
                  </a:srgbClr>
                </a:gs>
                <a:gs pos="813">
                  <a:srgbClr val="FFFFFF">
                    <a:alpha val="40784"/>
                  </a:srgbClr>
                </a:gs>
                <a:gs pos="20000">
                  <a:srgbClr val="3684CB">
                    <a:alpha val="55686"/>
                  </a:srgbClr>
                </a:gs>
                <a:gs pos="44000">
                  <a:srgbClr val="C4E0B2">
                    <a:alpha val="56862"/>
                  </a:srgbClr>
                </a:gs>
                <a:gs pos="74000">
                  <a:srgbClr val="537DC9">
                    <a:alpha val="33725"/>
                  </a:srgbClr>
                </a:gs>
                <a:gs pos="100000">
                  <a:srgbClr val="FFFFFF">
                    <a:alpha val="5882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8" name="Google Shape;418;p22"/>
            <p:cNvSpPr/>
            <p:nvPr/>
          </p:nvSpPr>
          <p:spPr>
            <a:xfrm>
              <a:off x="1303402" y="36937"/>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19" name="Google Shape;419;p22"/>
          <p:cNvSpPr txBox="1"/>
          <p:nvPr>
            <p:ph type="title"/>
          </p:nvPr>
        </p:nvSpPr>
        <p:spPr>
          <a:xfrm>
            <a:off x="3045368" y="2787354"/>
            <a:ext cx="6105194" cy="95529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Part</a:t>
            </a:r>
            <a:r>
              <a:rPr lang="en-US" sz="5200">
                <a:solidFill>
                  <a:schemeClr val="dk2"/>
                </a:solidFill>
              </a:rPr>
              <a:t> </a:t>
            </a:r>
            <a:r>
              <a:rPr lang="en-US" sz="5200">
                <a:solidFill>
                  <a:schemeClr val="dk2"/>
                </a:solidFill>
                <a:latin typeface="Calibri"/>
                <a:ea typeface="Calibri"/>
                <a:cs typeface="Calibri"/>
                <a:sym typeface="Calibri"/>
              </a:rPr>
              <a:t> - </a:t>
            </a:r>
            <a:r>
              <a:rPr lang="en-US" sz="5200">
                <a:solidFill>
                  <a:schemeClr val="dk2"/>
                </a:solidFill>
              </a:rPr>
              <a:t>4</a:t>
            </a:r>
            <a:endParaRPr sz="5200">
              <a:solidFill>
                <a:schemeClr val="dk2"/>
              </a:solidFill>
              <a:latin typeface="Calibri"/>
              <a:ea typeface="Calibri"/>
              <a:cs typeface="Calibri"/>
              <a:sym typeface="Calibri"/>
            </a:endParaRPr>
          </a:p>
        </p:txBody>
      </p:sp>
      <p:sp>
        <p:nvSpPr>
          <p:cNvPr id="420" name="Google Shape;420;p22"/>
          <p:cNvSpPr txBox="1"/>
          <p:nvPr>
            <p:ph idx="1" type="body"/>
          </p:nvPr>
        </p:nvSpPr>
        <p:spPr>
          <a:xfrm>
            <a:off x="3045368" y="3882662"/>
            <a:ext cx="6105194" cy="48889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2400"/>
              <a:buNone/>
            </a:pPr>
            <a:r>
              <a:rPr lang="en-US" sz="2400">
                <a:solidFill>
                  <a:schemeClr val="dk2"/>
                </a:solidFill>
              </a:rPr>
              <a:t>Deployment</a:t>
            </a:r>
            <a:endParaRPr sz="240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6" name="Google Shape;426;p23"/>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7" name="Google Shape;427;p23"/>
          <p:cNvSpPr txBox="1"/>
          <p:nvPr>
            <p:ph type="title"/>
          </p:nvPr>
        </p:nvSpPr>
        <p:spPr>
          <a:xfrm>
            <a:off x="748643" y="556426"/>
            <a:ext cx="3074242" cy="82652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Deployment</a:t>
            </a:r>
            <a:endParaRPr/>
          </a:p>
        </p:txBody>
      </p:sp>
      <p:sp>
        <p:nvSpPr>
          <p:cNvPr id="428" name="Google Shape;428;p23"/>
          <p:cNvSpPr txBox="1"/>
          <p:nvPr>
            <p:ph idx="1" type="body"/>
          </p:nvPr>
        </p:nvSpPr>
        <p:spPr>
          <a:xfrm>
            <a:off x="7822553" y="1287521"/>
            <a:ext cx="4175668" cy="54395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The final step is the deployment of the trained models for making live predictions.</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live prediction site has the options to make a prediction for a single observation and also for the entire dataset. The user can choose one.</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user can also choose between the different regressors mentioned previously. The accuracies of all the models can be seen there.</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For the single predictions the user can enter the four variable values which are the u_d, u_q, i_d, and pm and make the prediction with the selected regressor.</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For a dataset prediction, the user shall upload the dataset and make the predictions for the entire dataset, and finally download the predictions dataset.</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overall functioning of the deployed site can be seen in the video.</a:t>
            </a:r>
            <a:endParaRPr/>
          </a:p>
        </p:txBody>
      </p:sp>
      <p:grpSp>
        <p:nvGrpSpPr>
          <p:cNvPr id="429" name="Google Shape;429;p23"/>
          <p:cNvGrpSpPr/>
          <p:nvPr/>
        </p:nvGrpSpPr>
        <p:grpSpPr>
          <a:xfrm>
            <a:off x="5818240" y="-16714"/>
            <a:ext cx="6373761" cy="6874714"/>
            <a:chOff x="5818240" y="-1"/>
            <a:chExt cx="6373761" cy="6874714"/>
          </a:xfrm>
        </p:grpSpPr>
        <p:sp>
          <p:nvSpPr>
            <p:cNvPr id="430" name="Google Shape;430;p23"/>
            <p:cNvSpPr/>
            <p:nvPr/>
          </p:nvSpPr>
          <p:spPr>
            <a:xfrm>
              <a:off x="5818240" y="-1"/>
              <a:ext cx="6373761" cy="6874714"/>
            </a:xfrm>
            <a:custGeom>
              <a:rect b="b" l="l" r="r" t="t"/>
              <a:pathLst>
                <a:path extrusionOk="0" h="6874714" w="6373761">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1" name="Google Shape;431;p23"/>
            <p:cNvSpPr/>
            <p:nvPr/>
          </p:nvSpPr>
          <p:spPr>
            <a:xfrm>
              <a:off x="5865276" y="313387"/>
              <a:ext cx="6326724" cy="6561326"/>
            </a:xfrm>
            <a:custGeom>
              <a:rect b="b" l="l" r="r" t="t"/>
              <a:pathLst>
                <a:path extrusionOk="0" h="6561326" w="6326724">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2" name="Google Shape;432;p23"/>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3" name="Google Shape;433;p23"/>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434" name="Google Shape;434;p23"/>
          <p:cNvPicPr preferRelativeResize="0"/>
          <p:nvPr/>
        </p:nvPicPr>
        <p:blipFill rotWithShape="1">
          <a:blip r:embed="rId3">
            <a:alphaModFix/>
          </a:blip>
          <a:srcRect b="0" l="0" r="0" t="0"/>
          <a:stretch/>
        </p:blipFill>
        <p:spPr>
          <a:xfrm>
            <a:off x="211656" y="1524057"/>
            <a:ext cx="7226690" cy="4518624"/>
          </a:xfrm>
          <a:prstGeom prst="rect">
            <a:avLst/>
          </a:prstGeom>
          <a:gradFill>
            <a:gsLst>
              <a:gs pos="0">
                <a:srgbClr val="474747"/>
              </a:gs>
              <a:gs pos="50000">
                <a:schemeClr val="dk1"/>
              </a:gs>
              <a:gs pos="100000">
                <a:schemeClr val="dk1"/>
              </a:gs>
            </a:gsLst>
            <a:lin ang="5400000" scaled="0"/>
          </a:gradFill>
          <a:ln>
            <a:noFill/>
          </a:ln>
          <a:effectLst>
            <a:outerShdw blurRad="57150" rotWithShape="0" algn="ctr" dir="5400000" dist="19050">
              <a:srgbClr val="000000">
                <a:alpha val="62745"/>
              </a:srgbClr>
            </a:outerShdw>
          </a:effectLst>
        </p:spPr>
      </p:pic>
      <p:sp>
        <p:nvSpPr>
          <p:cNvPr id="435" name="Google Shape;435;p23"/>
          <p:cNvSpPr txBox="1"/>
          <p:nvPr/>
        </p:nvSpPr>
        <p:spPr>
          <a:xfrm>
            <a:off x="1712058" y="6188807"/>
            <a:ext cx="42085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4472C4"/>
                </a:solidFill>
                <a:latin typeface="Calibri"/>
                <a:ea typeface="Calibri"/>
                <a:cs typeface="Calibri"/>
                <a:sym typeface="Calibri"/>
              </a:rPr>
              <a:t>Play the video to watch the live model</a:t>
            </a:r>
            <a:endParaRPr b="0" i="0" sz="1600" u="none" cap="none" strike="noStrike">
              <a:solidFill>
                <a:srgbClr val="4472C4"/>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24"/>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1" name="Google Shape;441;p24"/>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442" name="Google Shape;442;p24"/>
          <p:cNvGrpSpPr/>
          <p:nvPr/>
        </p:nvGrpSpPr>
        <p:grpSpPr>
          <a:xfrm flipH="1">
            <a:off x="-52475" y="1"/>
            <a:ext cx="4262009" cy="2602764"/>
            <a:chOff x="6867015" y="-1"/>
            <a:chExt cx="5324985" cy="3251912"/>
          </a:xfrm>
        </p:grpSpPr>
        <p:sp>
          <p:nvSpPr>
            <p:cNvPr id="443" name="Google Shape;443;p24"/>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4" name="Google Shape;444;p24"/>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5" name="Google Shape;445;p24"/>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6" name="Google Shape;446;p24"/>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47" name="Google Shape;447;p24"/>
          <p:cNvGrpSpPr/>
          <p:nvPr/>
        </p:nvGrpSpPr>
        <p:grpSpPr>
          <a:xfrm>
            <a:off x="6160995" y="62352"/>
            <a:ext cx="6028697" cy="6795648"/>
            <a:chOff x="6160995" y="62352"/>
            <a:chExt cx="6028697" cy="6795648"/>
          </a:xfrm>
        </p:grpSpPr>
        <p:sp>
          <p:nvSpPr>
            <p:cNvPr id="448" name="Google Shape;448;p24"/>
            <p:cNvSpPr/>
            <p:nvPr/>
          </p:nvSpPr>
          <p:spPr>
            <a:xfrm>
              <a:off x="6182080" y="81632"/>
              <a:ext cx="6007612" cy="6776368"/>
            </a:xfrm>
            <a:custGeom>
              <a:rect b="b" l="l" r="r" t="t"/>
              <a:pathLst>
                <a:path extrusionOk="0" h="6797829" w="6007612">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9" name="Google Shape;449;p24"/>
            <p:cNvSpPr/>
            <p:nvPr/>
          </p:nvSpPr>
          <p:spPr>
            <a:xfrm>
              <a:off x="6160995" y="62352"/>
              <a:ext cx="6028697" cy="6795648"/>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0" name="Google Shape;450;p24"/>
            <p:cNvSpPr/>
            <p:nvPr/>
          </p:nvSpPr>
          <p:spPr>
            <a:xfrm>
              <a:off x="6163721" y="81632"/>
              <a:ext cx="6025971" cy="6776368"/>
            </a:xfrm>
            <a:custGeom>
              <a:rect b="b" l="l" r="r" t="t"/>
              <a:pathLst>
                <a:path extrusionOk="0" h="6797829" w="6025971">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51" name="Google Shape;451;p24"/>
          <p:cNvSpPr txBox="1"/>
          <p:nvPr>
            <p:ph type="title"/>
          </p:nvPr>
        </p:nvSpPr>
        <p:spPr>
          <a:xfrm>
            <a:off x="804672" y="1055098"/>
            <a:ext cx="5760719" cy="47478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latin typeface="Calibri"/>
                <a:ea typeface="Calibri"/>
                <a:cs typeface="Calibri"/>
                <a:sym typeface="Calibri"/>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3"/>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3"/>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122" name="Google Shape;122;p3"/>
          <p:cNvGrpSpPr/>
          <p:nvPr/>
        </p:nvGrpSpPr>
        <p:grpSpPr>
          <a:xfrm>
            <a:off x="1303402" y="3985"/>
            <a:ext cx="9772765" cy="6858000"/>
            <a:chOff x="1303402" y="36937"/>
            <a:chExt cx="9772765" cy="6858000"/>
          </a:xfrm>
        </p:grpSpPr>
        <p:sp>
          <p:nvSpPr>
            <p:cNvPr id="123" name="Google Shape;123;p3"/>
            <p:cNvSpPr/>
            <p:nvPr/>
          </p:nvSpPr>
          <p:spPr>
            <a:xfrm>
              <a:off x="1560551" y="36937"/>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3"/>
            <p:cNvSpPr/>
            <p:nvPr/>
          </p:nvSpPr>
          <p:spPr>
            <a:xfrm>
              <a:off x="1659468" y="36937"/>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3"/>
            <p:cNvSpPr/>
            <p:nvPr/>
          </p:nvSpPr>
          <p:spPr>
            <a:xfrm>
              <a:off x="1648217" y="36937"/>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3"/>
            <p:cNvSpPr/>
            <p:nvPr/>
          </p:nvSpPr>
          <p:spPr>
            <a:xfrm>
              <a:off x="1629061" y="36937"/>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3"/>
            <p:cNvSpPr/>
            <p:nvPr/>
          </p:nvSpPr>
          <p:spPr>
            <a:xfrm>
              <a:off x="1318434" y="36937"/>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3"/>
            <p:cNvSpPr/>
            <p:nvPr/>
          </p:nvSpPr>
          <p:spPr>
            <a:xfrm>
              <a:off x="1308320" y="36937"/>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FFFFFF">
                    <a:alpha val="40784"/>
                  </a:srgbClr>
                </a:gs>
                <a:gs pos="813">
                  <a:srgbClr val="FFFFFF">
                    <a:alpha val="40784"/>
                  </a:srgbClr>
                </a:gs>
                <a:gs pos="20000">
                  <a:srgbClr val="3684CB">
                    <a:alpha val="55686"/>
                  </a:srgbClr>
                </a:gs>
                <a:gs pos="44000">
                  <a:srgbClr val="C4E0B2">
                    <a:alpha val="56862"/>
                  </a:srgbClr>
                </a:gs>
                <a:gs pos="74000">
                  <a:srgbClr val="537DC9">
                    <a:alpha val="33725"/>
                  </a:srgbClr>
                </a:gs>
                <a:gs pos="100000">
                  <a:srgbClr val="FFFFFF">
                    <a:alpha val="5882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3"/>
            <p:cNvSpPr/>
            <p:nvPr/>
          </p:nvSpPr>
          <p:spPr>
            <a:xfrm>
              <a:off x="1303402" y="36937"/>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30" name="Google Shape;130;p3"/>
          <p:cNvSpPr txBox="1"/>
          <p:nvPr>
            <p:ph type="title"/>
          </p:nvPr>
        </p:nvSpPr>
        <p:spPr>
          <a:xfrm>
            <a:off x="3045368" y="2676874"/>
            <a:ext cx="6105194" cy="103294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Part</a:t>
            </a:r>
            <a:r>
              <a:rPr lang="en-US" sz="5200">
                <a:solidFill>
                  <a:schemeClr val="dk2"/>
                </a:solidFill>
              </a:rPr>
              <a:t> </a:t>
            </a:r>
            <a:r>
              <a:rPr lang="en-US" sz="5200">
                <a:solidFill>
                  <a:schemeClr val="dk2"/>
                </a:solidFill>
                <a:latin typeface="Calibri"/>
                <a:ea typeface="Calibri"/>
                <a:cs typeface="Calibri"/>
                <a:sym typeface="Calibri"/>
              </a:rPr>
              <a:t> - 1</a:t>
            </a:r>
            <a:endParaRPr/>
          </a:p>
        </p:txBody>
      </p:sp>
      <p:sp>
        <p:nvSpPr>
          <p:cNvPr id="131" name="Google Shape;131;p3"/>
          <p:cNvSpPr txBox="1"/>
          <p:nvPr>
            <p:ph idx="1" type="body"/>
          </p:nvPr>
        </p:nvSpPr>
        <p:spPr>
          <a:xfrm>
            <a:off x="3045368" y="3805957"/>
            <a:ext cx="6105194" cy="53182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2400"/>
              <a:buNone/>
            </a:pPr>
            <a:r>
              <a:rPr lang="en-US" sz="2400">
                <a:solidFill>
                  <a:schemeClr val="dk2"/>
                </a:solidFill>
                <a:latin typeface="Calibri"/>
                <a:ea typeface="Calibri"/>
                <a:cs typeface="Calibri"/>
                <a:sym typeface="Calibri"/>
              </a:rPr>
              <a:t>Theoretical Research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4"/>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4"/>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138" name="Google Shape;138;p4"/>
          <p:cNvGrpSpPr/>
          <p:nvPr/>
        </p:nvGrpSpPr>
        <p:grpSpPr>
          <a:xfrm>
            <a:off x="-21863" y="508838"/>
            <a:ext cx="5217958" cy="6239661"/>
            <a:chOff x="-19221" y="251144"/>
            <a:chExt cx="5217958" cy="6239661"/>
          </a:xfrm>
        </p:grpSpPr>
        <p:sp>
          <p:nvSpPr>
            <p:cNvPr id="139" name="Google Shape;139;p4"/>
            <p:cNvSpPr/>
            <p:nvPr/>
          </p:nvSpPr>
          <p:spPr>
            <a:xfrm>
              <a:off x="-19221" y="251144"/>
              <a:ext cx="5187198" cy="6239661"/>
            </a:xfrm>
            <a:custGeom>
              <a:rect b="b" l="l" r="r" t="t"/>
              <a:pathLst>
                <a:path extrusionOk="0" h="6239661" w="5187198">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4"/>
            <p:cNvSpPr/>
            <p:nvPr/>
          </p:nvSpPr>
          <p:spPr>
            <a:xfrm>
              <a:off x="-19220" y="297400"/>
              <a:ext cx="5215811" cy="6107388"/>
            </a:xfrm>
            <a:custGeom>
              <a:rect b="b" l="l" r="r" t="t"/>
              <a:pathLst>
                <a:path extrusionOk="0" h="6107388" w="5215811">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4"/>
            <p:cNvSpPr/>
            <p:nvPr/>
          </p:nvSpPr>
          <p:spPr>
            <a:xfrm>
              <a:off x="-19221" y="319367"/>
              <a:ext cx="5217956" cy="6100079"/>
            </a:xfrm>
            <a:custGeom>
              <a:rect b="b" l="l" r="r" t="t"/>
              <a:pathLst>
                <a:path extrusionOk="0" h="6100079" w="5217956">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4"/>
            <p:cNvSpPr/>
            <p:nvPr/>
          </p:nvSpPr>
          <p:spPr>
            <a:xfrm>
              <a:off x="-19220" y="319367"/>
              <a:ext cx="5217957" cy="6100079"/>
            </a:xfrm>
            <a:custGeom>
              <a:rect b="b" l="l" r="r" t="t"/>
              <a:pathLst>
                <a:path extrusionOk="0" h="6100079" w="5217957">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3" name="Google Shape;143;p4"/>
          <p:cNvSpPr txBox="1"/>
          <p:nvPr>
            <p:ph type="title"/>
          </p:nvPr>
        </p:nvSpPr>
        <p:spPr>
          <a:xfrm>
            <a:off x="640080" y="1243013"/>
            <a:ext cx="3855720" cy="43719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Electric Motor</a:t>
            </a:r>
            <a:endParaRPr sz="4000">
              <a:solidFill>
                <a:schemeClr val="dk2"/>
              </a:solidFill>
            </a:endParaRPr>
          </a:p>
        </p:txBody>
      </p:sp>
      <p:sp>
        <p:nvSpPr>
          <p:cNvPr id="144" name="Google Shape;144;p4"/>
          <p:cNvSpPr txBox="1"/>
          <p:nvPr>
            <p:ph idx="1" type="body"/>
          </p:nvPr>
        </p:nvSpPr>
        <p:spPr>
          <a:xfrm>
            <a:off x="5313609" y="1158841"/>
            <a:ext cx="6552040" cy="5230368"/>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chemeClr val="dk2"/>
              </a:buClr>
              <a:buSzPts val="1600"/>
              <a:buChar char="•"/>
            </a:pPr>
            <a:r>
              <a:rPr lang="en-US" sz="1600">
                <a:solidFill>
                  <a:schemeClr val="dk2"/>
                </a:solidFill>
              </a:rPr>
              <a:t>The electric motor works on the principle of converting the electrical energy into mechanical energy by the application of a magnetic field on a current carrying conductor. The most basic equation of the force applied on a current carrying rod of length 'l' and with current 'i' and a magnetic field 'B' is</a:t>
            </a:r>
            <a:endParaRPr/>
          </a:p>
          <a:p>
            <a:pPr indent="0" lvl="0" marL="0" rtl="0" algn="l">
              <a:lnSpc>
                <a:spcPct val="90000"/>
              </a:lnSpc>
              <a:spcBef>
                <a:spcPts val="1000"/>
              </a:spcBef>
              <a:spcAft>
                <a:spcPts val="0"/>
              </a:spcAft>
              <a:buClr>
                <a:schemeClr val="dk2"/>
              </a:buClr>
              <a:buSzPts val="1600"/>
              <a:buNone/>
            </a:pPr>
            <a:r>
              <a:rPr lang="en-US" sz="1600">
                <a:solidFill>
                  <a:schemeClr val="dk2"/>
                </a:solidFill>
              </a:rPr>
              <a:t>            F = (i * l) × B</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This force will cause the rod to move in the resultant direction. So, in a basic DC motor the current carrying armature when placed in a magnetic field it will cause the armature to rotate because of the magnetic field.</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force mentioned above is directly proportional to the centripetal force of the armature which is given by</a:t>
            </a:r>
            <a:endParaRPr/>
          </a:p>
          <a:p>
            <a:pPr indent="0" lvl="0" marL="0" rtl="0" algn="l">
              <a:lnSpc>
                <a:spcPct val="90000"/>
              </a:lnSpc>
              <a:spcBef>
                <a:spcPts val="1000"/>
              </a:spcBef>
              <a:spcAft>
                <a:spcPts val="0"/>
              </a:spcAft>
              <a:buClr>
                <a:schemeClr val="dk2"/>
              </a:buClr>
              <a:buSzPts val="1600"/>
              <a:buNone/>
            </a:pPr>
            <a:r>
              <a:rPr lang="en-US" sz="1600">
                <a:solidFill>
                  <a:schemeClr val="dk2"/>
                </a:solidFill>
              </a:rPr>
              <a:t>            F = m * w^2 * r        -- w is the angular speed of the motor</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So, the angular speed of the motor is directly proportional to the current carried by the wire.</a:t>
            </a:r>
            <a:endParaRPr/>
          </a:p>
          <a:p>
            <a:pPr indent="-120650" lvl="0" marL="228600" rtl="0" algn="l">
              <a:lnSpc>
                <a:spcPct val="90000"/>
              </a:lnSpc>
              <a:spcBef>
                <a:spcPts val="1000"/>
              </a:spcBef>
              <a:spcAft>
                <a:spcPts val="0"/>
              </a:spcAft>
              <a:buClr>
                <a:schemeClr val="dk1"/>
              </a:buClr>
              <a:buSzPts val="1700"/>
              <a:buNone/>
            </a:pPr>
            <a:r>
              <a:t/>
            </a:r>
            <a:endParaRPr sz="1700">
              <a:solidFill>
                <a:schemeClr val="dk2"/>
              </a:solidFill>
            </a:endParaRPr>
          </a:p>
          <a:p>
            <a:pPr indent="-120650" lvl="0" marL="228600" rtl="0" algn="l">
              <a:lnSpc>
                <a:spcPct val="90000"/>
              </a:lnSpc>
              <a:spcBef>
                <a:spcPts val="1000"/>
              </a:spcBef>
              <a:spcAft>
                <a:spcPts val="0"/>
              </a:spcAft>
              <a:buClr>
                <a:schemeClr val="dk1"/>
              </a:buClr>
              <a:buSzPts val="1700"/>
              <a:buNone/>
            </a:pPr>
            <a:r>
              <a:t/>
            </a:r>
            <a:endParaRPr sz="17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5"/>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0" name="Google Shape;150;p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151" name="Google Shape;151;p5"/>
          <p:cNvSpPr txBox="1"/>
          <p:nvPr>
            <p:ph type="title"/>
          </p:nvPr>
        </p:nvSpPr>
        <p:spPr>
          <a:xfrm>
            <a:off x="804672" y="1401859"/>
            <a:ext cx="4130185" cy="40542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Synchronous Motor</a:t>
            </a:r>
            <a:endParaRPr sz="4000">
              <a:solidFill>
                <a:schemeClr val="dk2"/>
              </a:solidFill>
            </a:endParaRPr>
          </a:p>
        </p:txBody>
      </p:sp>
      <p:grpSp>
        <p:nvGrpSpPr>
          <p:cNvPr id="152" name="Google Shape;152;p5"/>
          <p:cNvGrpSpPr/>
          <p:nvPr/>
        </p:nvGrpSpPr>
        <p:grpSpPr>
          <a:xfrm flipH="1">
            <a:off x="13839" y="0"/>
            <a:ext cx="4324865" cy="2641149"/>
            <a:chOff x="6867015" y="-1"/>
            <a:chExt cx="5324985" cy="3251912"/>
          </a:xfrm>
        </p:grpSpPr>
        <p:sp>
          <p:nvSpPr>
            <p:cNvPr id="153" name="Google Shape;153;p5"/>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5"/>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5"/>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5"/>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57" name="Google Shape;157;p5"/>
          <p:cNvSpPr txBox="1"/>
          <p:nvPr>
            <p:ph idx="1" type="body"/>
          </p:nvPr>
        </p:nvSpPr>
        <p:spPr>
          <a:xfrm>
            <a:off x="4882167" y="1188233"/>
            <a:ext cx="6504172" cy="512547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The name synchronous means that the motor will have an angular speed that is constant and is equal to the frequency of the alternating current that is supplied to the motor. The functioning of this motor utilizes both the AC and DC currents. As for any motor, this motor also has a stator and a rotor. Both of them will have some teeth like in a gear wheel but not sharp ones. The windings are set up around each tooth on both the stator and rotor.</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stator is supplied with the 3 phase alternating current and the rotor is given the direct current. The arrangement will be in such a way that there will the an attractive force between the teeth of the rotor and stator and this will cause the rotor to rotate.</a:t>
            </a:r>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These are mostly used as robot arm actuators. These are not suitable for high torque operations.</a:t>
            </a:r>
            <a:endParaRPr/>
          </a:p>
        </p:txBody>
      </p:sp>
      <p:grpSp>
        <p:nvGrpSpPr>
          <p:cNvPr id="158" name="Google Shape;158;p5"/>
          <p:cNvGrpSpPr/>
          <p:nvPr/>
        </p:nvGrpSpPr>
        <p:grpSpPr>
          <a:xfrm rot="10800000">
            <a:off x="8535970" y="4114799"/>
            <a:ext cx="3655725" cy="2743201"/>
            <a:chOff x="-305" y="-1"/>
            <a:chExt cx="3832880" cy="2876136"/>
          </a:xfrm>
        </p:grpSpPr>
        <p:sp>
          <p:nvSpPr>
            <p:cNvPr id="159" name="Google Shape;159;p5"/>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0" name="Google Shape;160;p5"/>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5"/>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5"/>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6"/>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6"/>
          <p:cNvSpPr txBox="1"/>
          <p:nvPr>
            <p:ph type="title"/>
          </p:nvPr>
        </p:nvSpPr>
        <p:spPr>
          <a:xfrm>
            <a:off x="6094105" y="802955"/>
            <a:ext cx="4977976"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Permanent Magnet Synchronous Motor</a:t>
            </a:r>
            <a:endParaRPr/>
          </a:p>
        </p:txBody>
      </p:sp>
      <p:pic>
        <p:nvPicPr>
          <p:cNvPr descr="A picture containing screenshot, circle, auto part, transport&#10;&#10;Description automatically generated" id="170" name="Google Shape;170;p6"/>
          <p:cNvPicPr preferRelativeResize="0"/>
          <p:nvPr/>
        </p:nvPicPr>
        <p:blipFill rotWithShape="1">
          <a:blip r:embed="rId3">
            <a:alphaModFix/>
          </a:blip>
          <a:srcRect b="0" l="0" r="0" t="0"/>
          <a:stretch/>
        </p:blipFill>
        <p:spPr>
          <a:xfrm>
            <a:off x="322609" y="2327277"/>
            <a:ext cx="4498957" cy="2606821"/>
          </a:xfrm>
          <a:prstGeom prst="rect">
            <a:avLst/>
          </a:prstGeom>
          <a:noFill/>
          <a:ln>
            <a:noFill/>
          </a:ln>
        </p:spPr>
      </p:pic>
      <p:sp>
        <p:nvSpPr>
          <p:cNvPr id="171" name="Google Shape;171;p6"/>
          <p:cNvSpPr txBox="1"/>
          <p:nvPr>
            <p:ph idx="1" type="body"/>
          </p:nvPr>
        </p:nvSpPr>
        <p:spPr>
          <a:xfrm>
            <a:off x="6090574" y="2421682"/>
            <a:ext cx="4977578" cy="363928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This is a synchronous motor that has permanent magnets on the rotor instead of a winding that is supplied with DC. Using a permanent magnet will make it easier to operate and also there will be no heat losses due to the resistance of the rotor winding.</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In these motors there will be two components of current and voltage. The D component and the Q component. The D component is in the direction of the magnetic poles of the rotor and the Q component is perpendicular to it. The Q component is responsible for the torque generated.</a:t>
            </a:r>
            <a:endParaRPr sz="1600">
              <a:solidFill>
                <a:schemeClr val="dk2"/>
              </a:solidFill>
            </a:endParaRPr>
          </a:p>
        </p:txBody>
      </p:sp>
      <p:grpSp>
        <p:nvGrpSpPr>
          <p:cNvPr id="172" name="Google Shape;172;p6"/>
          <p:cNvGrpSpPr/>
          <p:nvPr/>
        </p:nvGrpSpPr>
        <p:grpSpPr>
          <a:xfrm flipH="1">
            <a:off x="2635" y="52996"/>
            <a:ext cx="5928607" cy="6805005"/>
            <a:chOff x="6095999" y="52996"/>
            <a:chExt cx="6093363" cy="6805005"/>
          </a:xfrm>
        </p:grpSpPr>
        <p:sp>
          <p:nvSpPr>
            <p:cNvPr id="173" name="Google Shape;173;p6"/>
            <p:cNvSpPr/>
            <p:nvPr/>
          </p:nvSpPr>
          <p:spPr>
            <a:xfrm>
              <a:off x="6096001"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6"/>
            <p:cNvSpPr/>
            <p:nvPr/>
          </p:nvSpPr>
          <p:spPr>
            <a:xfrm>
              <a:off x="6095999"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6"/>
            <p:cNvSpPr/>
            <p:nvPr/>
          </p:nvSpPr>
          <p:spPr>
            <a:xfrm>
              <a:off x="6096000"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7"/>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7"/>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182" name="Google Shape;182;p7"/>
          <p:cNvGrpSpPr/>
          <p:nvPr/>
        </p:nvGrpSpPr>
        <p:grpSpPr>
          <a:xfrm>
            <a:off x="1303402" y="3985"/>
            <a:ext cx="9772765" cy="6858000"/>
            <a:chOff x="1303402" y="36937"/>
            <a:chExt cx="9772765" cy="6858000"/>
          </a:xfrm>
        </p:grpSpPr>
        <p:sp>
          <p:nvSpPr>
            <p:cNvPr id="183" name="Google Shape;183;p7"/>
            <p:cNvSpPr/>
            <p:nvPr/>
          </p:nvSpPr>
          <p:spPr>
            <a:xfrm>
              <a:off x="1560551" y="36937"/>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4" name="Google Shape;184;p7"/>
            <p:cNvSpPr/>
            <p:nvPr/>
          </p:nvSpPr>
          <p:spPr>
            <a:xfrm>
              <a:off x="1659468" y="36937"/>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7"/>
            <p:cNvSpPr/>
            <p:nvPr/>
          </p:nvSpPr>
          <p:spPr>
            <a:xfrm>
              <a:off x="1648217" y="36937"/>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7"/>
            <p:cNvSpPr/>
            <p:nvPr/>
          </p:nvSpPr>
          <p:spPr>
            <a:xfrm>
              <a:off x="1629061" y="36937"/>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FFFFFF">
                    <a:alpha val="9803"/>
                  </a:srgbClr>
                </a:gs>
                <a:gs pos="2000">
                  <a:srgbClr val="FFFFFF">
                    <a:alpha val="9803"/>
                  </a:srgbClr>
                </a:gs>
                <a:gs pos="16000">
                  <a:srgbClr val="70AD47">
                    <a:alpha val="784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7"/>
            <p:cNvSpPr/>
            <p:nvPr/>
          </p:nvSpPr>
          <p:spPr>
            <a:xfrm>
              <a:off x="1318434" y="36937"/>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FFFFFF">
                    <a:alpha val="9803"/>
                  </a:srgbClr>
                </a:gs>
                <a:gs pos="2000">
                  <a:srgbClr val="FFFFFF">
                    <a:alpha val="9803"/>
                  </a:srgbClr>
                </a:gs>
                <a:gs pos="16000">
                  <a:srgbClr val="70AD47">
                    <a:alpha val="20000"/>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8" name="Google Shape;188;p7"/>
            <p:cNvSpPr/>
            <p:nvPr/>
          </p:nvSpPr>
          <p:spPr>
            <a:xfrm>
              <a:off x="1308320" y="36937"/>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FFFFFF">
                    <a:alpha val="40784"/>
                  </a:srgbClr>
                </a:gs>
                <a:gs pos="813">
                  <a:srgbClr val="FFFFFF">
                    <a:alpha val="40784"/>
                  </a:srgbClr>
                </a:gs>
                <a:gs pos="20000">
                  <a:srgbClr val="3684CB">
                    <a:alpha val="55686"/>
                  </a:srgbClr>
                </a:gs>
                <a:gs pos="44000">
                  <a:srgbClr val="C4E0B2">
                    <a:alpha val="56862"/>
                  </a:srgbClr>
                </a:gs>
                <a:gs pos="74000">
                  <a:srgbClr val="537DC9">
                    <a:alpha val="33725"/>
                  </a:srgbClr>
                </a:gs>
                <a:gs pos="100000">
                  <a:srgbClr val="FFFFFF">
                    <a:alpha val="5882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7"/>
            <p:cNvSpPr/>
            <p:nvPr/>
          </p:nvSpPr>
          <p:spPr>
            <a:xfrm>
              <a:off x="1303402" y="36937"/>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90" name="Google Shape;190;p7"/>
          <p:cNvSpPr txBox="1"/>
          <p:nvPr>
            <p:ph type="title"/>
          </p:nvPr>
        </p:nvSpPr>
        <p:spPr>
          <a:xfrm>
            <a:off x="3045368" y="2827127"/>
            <a:ext cx="6105194" cy="90415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Part</a:t>
            </a:r>
            <a:r>
              <a:rPr lang="en-US" sz="5200">
                <a:solidFill>
                  <a:schemeClr val="dk2"/>
                </a:solidFill>
              </a:rPr>
              <a:t> </a:t>
            </a:r>
            <a:r>
              <a:rPr lang="en-US" sz="5200">
                <a:solidFill>
                  <a:schemeClr val="dk2"/>
                </a:solidFill>
                <a:latin typeface="Calibri"/>
                <a:ea typeface="Calibri"/>
                <a:cs typeface="Calibri"/>
                <a:sym typeface="Calibri"/>
              </a:rPr>
              <a:t> - </a:t>
            </a:r>
            <a:r>
              <a:rPr lang="en-US" sz="5200">
                <a:solidFill>
                  <a:schemeClr val="dk2"/>
                </a:solidFill>
              </a:rPr>
              <a:t>2</a:t>
            </a:r>
            <a:endParaRPr sz="5200">
              <a:solidFill>
                <a:schemeClr val="dk2"/>
              </a:solidFill>
              <a:latin typeface="Calibri"/>
              <a:ea typeface="Calibri"/>
              <a:cs typeface="Calibri"/>
              <a:sym typeface="Calibri"/>
            </a:endParaRPr>
          </a:p>
        </p:txBody>
      </p:sp>
      <p:sp>
        <p:nvSpPr>
          <p:cNvPr id="191" name="Google Shape;191;p7"/>
          <p:cNvSpPr txBox="1"/>
          <p:nvPr>
            <p:ph idx="1" type="body"/>
          </p:nvPr>
        </p:nvSpPr>
        <p:spPr>
          <a:xfrm>
            <a:off x="3045368" y="3827422"/>
            <a:ext cx="6105194" cy="47816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2400"/>
              <a:buNone/>
            </a:pPr>
            <a:r>
              <a:rPr lang="en-US" sz="2400">
                <a:solidFill>
                  <a:schemeClr val="dk2"/>
                </a:solidFill>
              </a:rPr>
              <a:t>Exploratory Data Analysis</a:t>
            </a:r>
            <a:endParaRPr sz="24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8"/>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8"/>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198" name="Google Shape;198;p8"/>
          <p:cNvSpPr txBox="1"/>
          <p:nvPr>
            <p:ph type="title"/>
          </p:nvPr>
        </p:nvSpPr>
        <p:spPr>
          <a:xfrm>
            <a:off x="944764" y="1159150"/>
            <a:ext cx="9833548" cy="72487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Understanding the Data</a:t>
            </a:r>
            <a:endParaRPr/>
          </a:p>
        </p:txBody>
      </p:sp>
      <p:grpSp>
        <p:nvGrpSpPr>
          <p:cNvPr id="199" name="Google Shape;199;p8"/>
          <p:cNvGrpSpPr/>
          <p:nvPr/>
        </p:nvGrpSpPr>
        <p:grpSpPr>
          <a:xfrm>
            <a:off x="7867135" y="0"/>
            <a:ext cx="4324865" cy="2641149"/>
            <a:chOff x="6867015" y="-1"/>
            <a:chExt cx="5324985" cy="3251912"/>
          </a:xfrm>
        </p:grpSpPr>
        <p:sp>
          <p:nvSpPr>
            <p:cNvPr id="200" name="Google Shape;200;p8"/>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8"/>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p8"/>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8"/>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8"/>
          <p:cNvSpPr txBox="1"/>
          <p:nvPr>
            <p:ph idx="1" type="body"/>
          </p:nvPr>
        </p:nvSpPr>
        <p:spPr>
          <a:xfrm>
            <a:off x="1179226" y="2072402"/>
            <a:ext cx="9833548" cy="3815035"/>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rgbClr val="44546A"/>
              </a:buClr>
              <a:buSzPts val="1600"/>
              <a:buChar char="•"/>
            </a:pPr>
            <a:r>
              <a:rPr lang="en-US" sz="1600">
                <a:solidFill>
                  <a:srgbClr val="44546A"/>
                </a:solidFill>
              </a:rPr>
              <a:t>The data collected from the motor contains many variables that includes the ambient and coolant temperatures, the voltages and currents of the D and Q components, the motor's speed and torque, the temperatures of the motor's permanent magnet, the stator's yoke, teeth and windings.</a:t>
            </a:r>
            <a:endParaRPr sz="1600">
              <a:solidFill>
                <a:srgbClr val="44546A"/>
              </a:solidFill>
            </a:endParaRPr>
          </a:p>
          <a:p>
            <a:pPr indent="-228600" lvl="0" marL="228600" rtl="0" algn="l">
              <a:lnSpc>
                <a:spcPct val="90000"/>
              </a:lnSpc>
              <a:spcBef>
                <a:spcPts val="1000"/>
              </a:spcBef>
              <a:spcAft>
                <a:spcPts val="0"/>
              </a:spcAft>
              <a:buClr>
                <a:srgbClr val="44546A"/>
              </a:buClr>
              <a:buSzPts val="1600"/>
              <a:buChar char="•"/>
            </a:pPr>
            <a:r>
              <a:rPr lang="en-US" sz="1600">
                <a:solidFill>
                  <a:srgbClr val="44546A"/>
                </a:solidFill>
              </a:rPr>
              <a:t>The common reasons for heat generation that causes temperature increase in a basic motor are the heat from resistance of the windings as current passes through it and from the friction between the moving and static components if there is any contact between them. In a PMSM there is no contact between the stator and the rotor. The force is generated by magnetic fields, hence this is no mechanical friction. So, the other heat source will be the resistance heating. This is the heat that is transmitted to different parts of the stator and the rotor.</a:t>
            </a:r>
            <a:endParaRPr sz="1600">
              <a:solidFill>
                <a:srgbClr val="44546A"/>
              </a:solidFill>
            </a:endParaRPr>
          </a:p>
          <a:p>
            <a:pPr indent="-228600" lvl="0" marL="228600" rtl="0" algn="l">
              <a:lnSpc>
                <a:spcPct val="90000"/>
              </a:lnSpc>
              <a:spcBef>
                <a:spcPts val="1000"/>
              </a:spcBef>
              <a:spcAft>
                <a:spcPts val="0"/>
              </a:spcAft>
              <a:buClr>
                <a:srgbClr val="44546A"/>
              </a:buClr>
              <a:buSzPts val="1600"/>
              <a:buChar char="•"/>
            </a:pPr>
            <a:r>
              <a:rPr lang="en-US" sz="1600">
                <a:solidFill>
                  <a:srgbClr val="44546A"/>
                </a:solidFill>
              </a:rPr>
              <a:t>This heat does not affect the functioning of the motor as long as the heat does not melt the windings. So, theoretically the temperatures will not affect the speed and torque of the motor.</a:t>
            </a:r>
            <a:endParaRPr sz="1600">
              <a:solidFill>
                <a:srgbClr val="44546A"/>
              </a:solidFill>
            </a:endParaRPr>
          </a:p>
          <a:p>
            <a:pPr indent="-228600" lvl="0" marL="228600" rtl="0" algn="l">
              <a:lnSpc>
                <a:spcPct val="90000"/>
              </a:lnSpc>
              <a:spcBef>
                <a:spcPts val="1000"/>
              </a:spcBef>
              <a:spcAft>
                <a:spcPts val="0"/>
              </a:spcAft>
              <a:buClr>
                <a:srgbClr val="44546A"/>
              </a:buClr>
              <a:buSzPts val="1600"/>
              <a:buChar char="•"/>
            </a:pPr>
            <a:r>
              <a:rPr lang="en-US" sz="1600">
                <a:solidFill>
                  <a:srgbClr val="44546A"/>
                </a:solidFill>
              </a:rPr>
              <a:t>The other data which are the voltages and current will influence the speed and torque. With further data exploration we can find the relationship between different features.</a:t>
            </a:r>
            <a:endParaRPr sz="1600">
              <a:solidFill>
                <a:srgbClr val="44546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9"/>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9"/>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9"/>
          <p:cNvSpPr txBox="1"/>
          <p:nvPr>
            <p:ph type="title"/>
          </p:nvPr>
        </p:nvSpPr>
        <p:spPr>
          <a:xfrm>
            <a:off x="1179576" y="1089704"/>
            <a:ext cx="9829800" cy="81072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4000"/>
              <a:buFont typeface="Calibri"/>
              <a:buNone/>
            </a:pPr>
            <a:r>
              <a:rPr lang="en-US" sz="4000">
                <a:solidFill>
                  <a:schemeClr val="dk2"/>
                </a:solidFill>
              </a:rPr>
              <a:t>Exploratory Data Analysis - EDA</a:t>
            </a:r>
            <a:endParaRPr/>
          </a:p>
        </p:txBody>
      </p:sp>
      <p:grpSp>
        <p:nvGrpSpPr>
          <p:cNvPr id="212" name="Google Shape;212;p9"/>
          <p:cNvGrpSpPr/>
          <p:nvPr/>
        </p:nvGrpSpPr>
        <p:grpSpPr>
          <a:xfrm>
            <a:off x="-305" y="-1"/>
            <a:ext cx="3362070" cy="2522849"/>
            <a:chOff x="-305" y="-1"/>
            <a:chExt cx="3832880" cy="2876136"/>
          </a:xfrm>
        </p:grpSpPr>
        <p:sp>
          <p:nvSpPr>
            <p:cNvPr id="213" name="Google Shape;213;p9"/>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9"/>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9"/>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9"/>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7" name="Google Shape;217;p9"/>
          <p:cNvSpPr txBox="1"/>
          <p:nvPr>
            <p:ph idx="1" type="body"/>
          </p:nvPr>
        </p:nvSpPr>
        <p:spPr>
          <a:xfrm>
            <a:off x="804672" y="2827419"/>
            <a:ext cx="5126896" cy="322762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600"/>
              <a:buChar char="•"/>
            </a:pPr>
            <a:r>
              <a:rPr lang="en-US" sz="1600">
                <a:solidFill>
                  <a:schemeClr val="dk2"/>
                </a:solidFill>
              </a:rPr>
              <a:t>The next step is to explore the dataset, understand the variables, check for any duplicate observations repeating multiple times, check for outliers in different columns and dealing with them.</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After dealing with the outliers the important variables required for motor speed prediction should be identified.</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python libraries needed for these tasks are pandas for data frame operations, numpy for any mathematical operations, and matplotlib and seaborn for making plots of different kinds.</a:t>
            </a:r>
            <a:endParaRPr sz="1600">
              <a:solidFill>
                <a:schemeClr val="dk2"/>
              </a:solidFill>
            </a:endParaRPr>
          </a:p>
          <a:p>
            <a:pPr indent="-228600" lvl="0" marL="228600" rtl="0" algn="l">
              <a:lnSpc>
                <a:spcPct val="90000"/>
              </a:lnSpc>
              <a:spcBef>
                <a:spcPts val="1000"/>
              </a:spcBef>
              <a:spcAft>
                <a:spcPts val="0"/>
              </a:spcAft>
              <a:buClr>
                <a:schemeClr val="dk2"/>
              </a:buClr>
              <a:buSzPts val="1600"/>
              <a:buChar char="•"/>
            </a:pPr>
            <a:r>
              <a:rPr lang="en-US" sz="1600">
                <a:solidFill>
                  <a:schemeClr val="dk2"/>
                </a:solidFill>
              </a:rPr>
              <a:t>The library imports and the data can be seen here.</a:t>
            </a:r>
            <a:endParaRPr sz="1600">
              <a:solidFill>
                <a:schemeClr val="dk2"/>
              </a:solidFill>
            </a:endParaRPr>
          </a:p>
        </p:txBody>
      </p:sp>
      <p:grpSp>
        <p:nvGrpSpPr>
          <p:cNvPr id="218" name="Google Shape;218;p9"/>
          <p:cNvGrpSpPr/>
          <p:nvPr/>
        </p:nvGrpSpPr>
        <p:grpSpPr>
          <a:xfrm flipH="1" rot="5400000">
            <a:off x="10185732" y="4852038"/>
            <a:ext cx="2151670" cy="1860256"/>
            <a:chOff x="-305" y="-4155"/>
            <a:chExt cx="2514948" cy="2174333"/>
          </a:xfrm>
        </p:grpSpPr>
        <p:sp>
          <p:nvSpPr>
            <p:cNvPr id="219" name="Google Shape;219;p9"/>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9"/>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9"/>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222" name="Google Shape;222;p9"/>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A screenshot of a computer&#10;&#10;Description automatically generated" id="223" name="Google Shape;223;p9"/>
          <p:cNvPicPr preferRelativeResize="0"/>
          <p:nvPr/>
        </p:nvPicPr>
        <p:blipFill rotWithShape="1">
          <a:blip r:embed="rId3">
            <a:alphaModFix/>
          </a:blip>
          <a:srcRect b="0" l="0" r="0" t="0"/>
          <a:stretch/>
        </p:blipFill>
        <p:spPr>
          <a:xfrm>
            <a:off x="6407579" y="2333290"/>
            <a:ext cx="4890966" cy="414031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2023-07-02T05:34:44Z</dcterms:created>
</cp:coreProperties>
</file>